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63" r:id="rId2"/>
    <p:sldId id="269" r:id="rId3"/>
    <p:sldId id="267" r:id="rId4"/>
    <p:sldId id="264" r:id="rId5"/>
    <p:sldId id="273" r:id="rId6"/>
    <p:sldId id="278" r:id="rId7"/>
    <p:sldId id="271" r:id="rId8"/>
    <p:sldId id="272" r:id="rId9"/>
    <p:sldId id="275" r:id="rId10"/>
    <p:sldId id="280" r:id="rId11"/>
    <p:sldId id="276" r:id="rId12"/>
    <p:sldId id="277" r:id="rId13"/>
    <p:sldId id="279" r:id="rId14"/>
    <p:sldId id="274" r:id="rId15"/>
  </p:sldIdLst>
  <p:sldSz cx="12192000" cy="6858000"/>
  <p:notesSz cx="6858000" cy="9144000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92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98795"/>
    <a:srgbClr val="5858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Normaali tyyli 2 - Korostu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85" autoAdjust="0"/>
    <p:restoredTop sz="95431" autoAdjust="0"/>
  </p:normalViewPr>
  <p:slideViewPr>
    <p:cSldViewPr snapToGrid="0" snapToObjects="1" showGuides="1">
      <p:cViewPr varScale="1">
        <p:scale>
          <a:sx n="83" d="100"/>
          <a:sy n="83" d="100"/>
        </p:scale>
        <p:origin x="672" y="58"/>
      </p:cViewPr>
      <p:guideLst>
        <p:guide orient="horz" pos="2160"/>
        <p:guide pos="392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148" d="100"/>
          <a:sy n="148" d="100"/>
        </p:scale>
        <p:origin x="2976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 dirty="0">
              <a:latin typeface="Open Sans" charset="0"/>
            </a:endParaRPr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BE2AD3-200F-1C45-995B-EDB8C5677FEC}" type="datetimeFigureOut">
              <a:rPr lang="fi-FI" smtClean="0">
                <a:latin typeface="Open Sans" charset="0"/>
              </a:rPr>
              <a:t>14.3.2018</a:t>
            </a:fld>
            <a:endParaRPr lang="fi-FI" dirty="0">
              <a:latin typeface="Open Sans" charset="0"/>
            </a:endParaRPr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 dirty="0">
              <a:latin typeface="Open Sans" charset="0"/>
            </a:endParaRPr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E5B9F0-683A-DA43-BEF6-BF9004A3C761}" type="slidenum">
              <a:rPr lang="fi-FI" smtClean="0">
                <a:latin typeface="Open Sans" charset="0"/>
              </a:rPr>
              <a:t>‹#›</a:t>
            </a:fld>
            <a:endParaRPr lang="fi-FI" dirty="0">
              <a:latin typeface="Open Sans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83871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Open Sans" charset="0"/>
              </a:defRPr>
            </a:lvl1pPr>
          </a:lstStyle>
          <a:p>
            <a:endParaRPr lang="fi-FI" dirty="0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Open Sans" charset="0"/>
              </a:defRPr>
            </a:lvl1pPr>
          </a:lstStyle>
          <a:p>
            <a:fld id="{FC9A8E01-A998-794B-A879-713A5AA8B95A}" type="datetimeFigureOut">
              <a:rPr lang="fi-FI" smtClean="0"/>
              <a:pPr/>
              <a:t>14.3.2018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i-FI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Open Sans" charset="0"/>
              </a:defRPr>
            </a:lvl1pPr>
          </a:lstStyle>
          <a:p>
            <a:endParaRPr lang="fi-FI" dirty="0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Open Sans" charset="0"/>
              </a:defRPr>
            </a:lvl1pPr>
          </a:lstStyle>
          <a:p>
            <a:fld id="{0101FC01-1506-324A-8EDA-1F6F0A4A236B}" type="slidenum">
              <a:rPr lang="fi-FI" smtClean="0"/>
              <a:pPr/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06605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Open Sans" charset="0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Open Sans" charset="0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Open Sans" charset="0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Open Sans" charset="0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Open Sans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101FC01-1506-324A-8EDA-1F6F0A4A236B}" type="slidenum">
              <a:rPr lang="fi-FI" smtClean="0"/>
              <a:pPr/>
              <a:t>1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0882758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2766447" y="5543550"/>
            <a:ext cx="6659106" cy="867578"/>
          </a:xfrm>
        </p:spPr>
        <p:txBody>
          <a:bodyPr>
            <a:normAutofit/>
          </a:bodyPr>
          <a:lstStyle>
            <a:lvl1pPr marL="0" indent="0" algn="ctr">
              <a:buNone/>
              <a:defRPr sz="2400" baseline="0">
                <a:solidFill>
                  <a:schemeClr val="bg1">
                    <a:lumMod val="50000"/>
                  </a:schemeClr>
                </a:solidFill>
                <a:latin typeface="Open Sans light"/>
                <a:cs typeface="Open Sans ligh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dirty="0"/>
              <a:t>Etunimi Sukunimi, titteli TAI alaotsikko</a:t>
            </a:r>
          </a:p>
        </p:txBody>
      </p:sp>
      <p:pic>
        <p:nvPicPr>
          <p:cNvPr id="8" name="Kuva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764" y="305800"/>
            <a:ext cx="3599688" cy="3380107"/>
          </a:xfrm>
          <a:prstGeom prst="rect">
            <a:avLst/>
          </a:prstGeom>
        </p:spPr>
      </p:pic>
      <p:sp>
        <p:nvSpPr>
          <p:cNvPr id="6" name="Otsikko 1"/>
          <p:cNvSpPr>
            <a:spLocks noGrp="1"/>
          </p:cNvSpPr>
          <p:nvPr>
            <p:ph type="ctrTitle"/>
          </p:nvPr>
        </p:nvSpPr>
        <p:spPr>
          <a:xfrm>
            <a:off x="2572719" y="3658752"/>
            <a:ext cx="7046562" cy="1884798"/>
          </a:xfrm>
        </p:spPr>
        <p:txBody>
          <a:bodyPr/>
          <a:lstStyle>
            <a:lvl1pPr algn="ctr">
              <a:defRPr b="1"/>
            </a:lvl1pPr>
          </a:lstStyle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535228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>
                <a:solidFill>
                  <a:srgbClr val="598795"/>
                </a:solidFill>
              </a:defRPr>
            </a:lvl1pPr>
          </a:lstStyle>
          <a:p>
            <a:r>
              <a:rPr lang="fi-FI" dirty="0"/>
              <a:t>Otsikko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165554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osto isolla tekstill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n paikkamerkki 3"/>
          <p:cNvSpPr>
            <a:spLocks noGrp="1"/>
          </p:cNvSpPr>
          <p:nvPr>
            <p:ph type="body" sz="quarter" idx="10"/>
          </p:nvPr>
        </p:nvSpPr>
        <p:spPr>
          <a:xfrm>
            <a:off x="1166813" y="755374"/>
            <a:ext cx="9858375" cy="5153234"/>
          </a:xfrm>
        </p:spPr>
        <p:txBody>
          <a:bodyPr anchor="ctr">
            <a:normAutofit/>
          </a:bodyPr>
          <a:lstStyle>
            <a:lvl1pPr marL="0" indent="0">
              <a:buNone/>
              <a:defRPr sz="3600" b="0" i="0">
                <a:solidFill>
                  <a:schemeClr val="accent3"/>
                </a:solidFill>
                <a:latin typeface="Dosis ExtraLight" charset="0"/>
                <a:ea typeface="Dosis ExtraLight" charset="0"/>
                <a:cs typeface="Dosis ExtraLight" charset="0"/>
              </a:defRPr>
            </a:lvl1pPr>
          </a:lstStyle>
          <a:p>
            <a:pPr lvl="0"/>
            <a:r>
              <a:rPr lang="fi-FI"/>
              <a:t>Muokkaa tekstin perustyylejä</a:t>
            </a:r>
          </a:p>
        </p:txBody>
      </p:sp>
    </p:spTree>
    <p:extLst>
      <p:ext uri="{BB962C8B-B14F-4D97-AF65-F5344CB8AC3E}">
        <p14:creationId xmlns:p14="http://schemas.microsoft.com/office/powerpoint/2010/main" val="19856224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äli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Otsikko 1"/>
          <p:cNvSpPr>
            <a:spLocks noGrp="1"/>
          </p:cNvSpPr>
          <p:nvPr>
            <p:ph type="title" hasCustomPrompt="1"/>
          </p:nvPr>
        </p:nvSpPr>
        <p:spPr>
          <a:xfrm>
            <a:off x="1665514" y="2781419"/>
            <a:ext cx="8860972" cy="1143000"/>
          </a:xfrm>
        </p:spPr>
        <p:txBody>
          <a:bodyPr/>
          <a:lstStyle>
            <a:lvl1pPr algn="ctr">
              <a:defRPr b="1">
                <a:solidFill>
                  <a:srgbClr val="598795"/>
                </a:solidFill>
              </a:defRPr>
            </a:lvl1pPr>
          </a:lstStyle>
          <a:p>
            <a:r>
              <a:rPr lang="fi-FI" dirty="0"/>
              <a:t>Väliotsikko</a:t>
            </a:r>
          </a:p>
        </p:txBody>
      </p:sp>
    </p:spTree>
    <p:extLst>
      <p:ext uri="{BB962C8B-B14F-4D97-AF65-F5344CB8AC3E}">
        <p14:creationId xmlns:p14="http://schemas.microsoft.com/office/powerpoint/2010/main" val="595962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, teksti ja kuva sivuss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10"/>
          <p:cNvSpPr>
            <a:spLocks noGrp="1"/>
          </p:cNvSpPr>
          <p:nvPr>
            <p:ph type="pic" sz="quarter" idx="13" hasCustomPrompt="1"/>
          </p:nvPr>
        </p:nvSpPr>
        <p:spPr>
          <a:xfrm>
            <a:off x="7152000" y="0"/>
            <a:ext cx="5040000" cy="5947802"/>
          </a:xfrm>
          <a:prstGeom prst="rect">
            <a:avLst/>
          </a:prstGeom>
        </p:spPr>
        <p:txBody>
          <a:bodyPr/>
          <a:lstStyle>
            <a:lvl1pPr>
              <a:defRPr baseline="0"/>
            </a:lvl1pPr>
          </a:lstStyle>
          <a:p>
            <a:r>
              <a:rPr lang="fi-FI" dirty="0"/>
              <a:t>Lisää kuva napsauttamalla kuvaketta. Tarkista että kuvasuhde (alkuperäisen kuvan koko) korkeus 16,6 ja leveys 14</a:t>
            </a:r>
            <a:endParaRPr lang="en-US" dirty="0"/>
          </a:p>
        </p:txBody>
      </p:sp>
      <p:sp>
        <p:nvSpPr>
          <p:cNvPr id="33" name="Text Placeholder 32"/>
          <p:cNvSpPr>
            <a:spLocks noGrp="1"/>
          </p:cNvSpPr>
          <p:nvPr>
            <p:ph type="body" sz="quarter" idx="14"/>
          </p:nvPr>
        </p:nvSpPr>
        <p:spPr>
          <a:xfrm>
            <a:off x="609600" y="1664021"/>
            <a:ext cx="6294120" cy="4283781"/>
          </a:xfrm>
          <a:prstGeom prst="rect">
            <a:avLst/>
          </a:prstGeom>
        </p:spPr>
        <p:txBody>
          <a:bodyPr/>
          <a:lstStyle>
            <a:lvl1pPr>
              <a:defRPr sz="24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>
              <a:defRPr sz="18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>
              <a:defRPr sz="12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Otsikon paikkamerkki 1"/>
          <p:cNvSpPr>
            <a:spLocks noGrp="1"/>
          </p:cNvSpPr>
          <p:nvPr>
            <p:ph type="title"/>
          </p:nvPr>
        </p:nvSpPr>
        <p:spPr>
          <a:xfrm>
            <a:off x="609600" y="338458"/>
            <a:ext cx="629412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681958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ksti + pieni kuva/graaf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2"/>
          <p:cNvSpPr>
            <a:spLocks noGrp="1"/>
          </p:cNvSpPr>
          <p:nvPr>
            <p:ph type="body" sz="quarter" idx="14"/>
          </p:nvPr>
        </p:nvSpPr>
        <p:spPr>
          <a:xfrm>
            <a:off x="609600" y="1664021"/>
            <a:ext cx="6294120" cy="4283781"/>
          </a:xfrm>
          <a:prstGeom prst="rect">
            <a:avLst/>
          </a:prstGeom>
        </p:spPr>
        <p:txBody>
          <a:bodyPr/>
          <a:lstStyle>
            <a:lvl1pPr>
              <a:defRPr sz="24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1pPr>
            <a:lvl2pPr>
              <a:defRPr sz="20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2pPr>
            <a:lvl3pPr>
              <a:defRPr sz="18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3pPr>
            <a:lvl4pPr>
              <a:defRPr sz="16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4pPr>
            <a:lvl5pPr>
              <a:defRPr sz="1200" b="0" i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defRPr>
            </a:lvl5pPr>
          </a:lstStyle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Otsikon paikkamerkki 1"/>
          <p:cNvSpPr>
            <a:spLocks noGrp="1"/>
          </p:cNvSpPr>
          <p:nvPr>
            <p:ph type="title"/>
          </p:nvPr>
        </p:nvSpPr>
        <p:spPr>
          <a:xfrm>
            <a:off x="609600" y="338458"/>
            <a:ext cx="10534022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fi-FI" dirty="0"/>
          </a:p>
        </p:txBody>
      </p:sp>
      <p:sp>
        <p:nvSpPr>
          <p:cNvPr id="8" name="Sisällön paikkamerkki 2"/>
          <p:cNvSpPr>
            <a:spLocks noGrp="1"/>
          </p:cNvSpPr>
          <p:nvPr>
            <p:ph idx="1" hasCustomPrompt="1"/>
          </p:nvPr>
        </p:nvSpPr>
        <p:spPr>
          <a:xfrm>
            <a:off x="7152000" y="1664021"/>
            <a:ext cx="3991622" cy="4283781"/>
          </a:xfrm>
        </p:spPr>
        <p:txBody>
          <a:bodyPr anchor="t">
            <a:normAutofit/>
          </a:bodyPr>
          <a:lstStyle>
            <a:lvl1pPr marL="0" indent="0" algn="l">
              <a:lnSpc>
                <a:spcPct val="114000"/>
              </a:lnSpc>
              <a:spcBef>
                <a:spcPts val="864"/>
              </a:spcBef>
              <a:buNone/>
              <a:defRPr lang="fi-FI" b="0" i="0" spc="-100" baseline="0" smtClean="0">
                <a:effectLst/>
              </a:defRPr>
            </a:lvl1pPr>
            <a:lvl2pPr marL="457200" indent="0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 marL="914400" indent="0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 marL="1371600" indent="0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 marL="1828800" indent="0">
              <a:buNone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fi-FI"/>
              <a:t>Lisää objekti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9414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so kuva ilman teksti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457200" marR="0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98795"/>
              </a:buClr>
              <a:buSzTx/>
              <a:buFont typeface="Arial"/>
              <a:buChar char="•"/>
              <a:tabLst/>
              <a:defRPr baseline="0"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1188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aksi kuvaa, ei teksti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5950160" cy="5947802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98795"/>
              </a:buClr>
              <a:buSzTx/>
              <a:buFont typeface="Arial" charset="0"/>
              <a:buNone/>
              <a:tabLst/>
              <a:defRPr baseline="0"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  <p:sp>
        <p:nvSpPr>
          <p:cNvPr id="8" name="Picture Placeholder 6"/>
          <p:cNvSpPr>
            <a:spLocks noGrp="1"/>
          </p:cNvSpPr>
          <p:nvPr>
            <p:ph type="pic" sz="quarter" idx="14"/>
          </p:nvPr>
        </p:nvSpPr>
        <p:spPr>
          <a:xfrm>
            <a:off x="6241366" y="0"/>
            <a:ext cx="5950633" cy="5947802"/>
          </a:xfrm>
          <a:prstGeom prst="rect">
            <a:avLst/>
          </a:prstGeom>
        </p:spPr>
        <p:txBody>
          <a:bodyPr/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rgbClr val="598795"/>
              </a:buClr>
              <a:buSzTx/>
              <a:buFont typeface="Arial"/>
              <a:buNone/>
              <a:tabLst/>
              <a:defRPr baseline="0"/>
            </a:lvl1pPr>
          </a:lstStyle>
          <a:p>
            <a:r>
              <a:rPr lang="fi-FI"/>
              <a:t>Lisää kuva napsauttamalla kuvaketta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36807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Kuva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Kuva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0764" y="305800"/>
            <a:ext cx="3599688" cy="3380107"/>
          </a:xfrm>
          <a:prstGeom prst="rect">
            <a:avLst/>
          </a:prstGeom>
        </p:spPr>
      </p:pic>
      <p:sp>
        <p:nvSpPr>
          <p:cNvPr id="7" name="Otsikko 1"/>
          <p:cNvSpPr>
            <a:spLocks noGrp="1"/>
          </p:cNvSpPr>
          <p:nvPr>
            <p:ph type="ctrTitle" hasCustomPrompt="1"/>
          </p:nvPr>
        </p:nvSpPr>
        <p:spPr>
          <a:xfrm>
            <a:off x="2440983" y="3658752"/>
            <a:ext cx="7310034" cy="954069"/>
          </a:xfrm>
        </p:spPr>
        <p:txBody>
          <a:bodyPr/>
          <a:lstStyle>
            <a:lvl1pPr algn="ctr">
              <a:defRPr b="0"/>
            </a:lvl1pPr>
          </a:lstStyle>
          <a:p>
            <a:r>
              <a:rPr lang="fi-FI" dirty="0"/>
              <a:t>www-osoitteet</a:t>
            </a:r>
          </a:p>
        </p:txBody>
      </p:sp>
      <p:sp>
        <p:nvSpPr>
          <p:cNvPr id="8" name="Alaotsikko 2"/>
          <p:cNvSpPr>
            <a:spLocks noGrp="1"/>
          </p:cNvSpPr>
          <p:nvPr>
            <p:ph type="subTitle" idx="1" hasCustomPrompt="1"/>
          </p:nvPr>
        </p:nvSpPr>
        <p:spPr>
          <a:xfrm>
            <a:off x="2704454" y="4767943"/>
            <a:ext cx="6783092" cy="1643185"/>
          </a:xfrm>
        </p:spPr>
        <p:txBody>
          <a:bodyPr anchor="ctr">
            <a:normAutofit/>
          </a:bodyPr>
          <a:lstStyle>
            <a:lvl1pPr marL="0" indent="0" algn="ctr">
              <a:buNone/>
              <a:defRPr sz="2400" baseline="0"/>
            </a:lvl1pPr>
          </a:lstStyle>
          <a:p>
            <a:r>
              <a:rPr lang="fi-FI" dirty="0">
                <a:solidFill>
                  <a:schemeClr val="bg1">
                    <a:lumMod val="50000"/>
                  </a:schemeClr>
                </a:solidFill>
              </a:rPr>
              <a:t>Etunimi Sukunimi, titteli (</a:t>
            </a:r>
            <a:r>
              <a:rPr lang="fi-FI" dirty="0" err="1">
                <a:solidFill>
                  <a:schemeClr val="bg1">
                    <a:lumMod val="50000"/>
                  </a:schemeClr>
                </a:solidFill>
              </a:rPr>
              <a:t>email</a:t>
            </a:r>
            <a:r>
              <a:rPr lang="fi-FI" dirty="0">
                <a:solidFill>
                  <a:schemeClr val="bg1">
                    <a:lumMod val="50000"/>
                  </a:schemeClr>
                </a:solidFill>
              </a:rPr>
              <a:t> 2. riville)</a:t>
            </a:r>
          </a:p>
        </p:txBody>
      </p:sp>
    </p:spTree>
    <p:extLst>
      <p:ext uri="{BB962C8B-B14F-4D97-AF65-F5344CB8AC3E}">
        <p14:creationId xmlns:p14="http://schemas.microsoft.com/office/powerpoint/2010/main" val="15421821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Kuva 13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1500" y="0"/>
            <a:ext cx="2730500" cy="6858000"/>
          </a:xfrm>
          <a:prstGeom prst="rect">
            <a:avLst/>
          </a:prstGeom>
        </p:spPr>
      </p:pic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609600" y="33845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Otsikko</a:t>
            </a:r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609600" y="1664021"/>
            <a:ext cx="10972800" cy="42837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10" name="Tekstiruutu 9"/>
          <p:cNvSpPr txBox="1"/>
          <p:nvPr userDrawn="1"/>
        </p:nvSpPr>
        <p:spPr>
          <a:xfrm>
            <a:off x="609600" y="6326555"/>
            <a:ext cx="65523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fld id="{F55952B2-E9D1-294E-8E2F-1C09C5BA0625}" type="slidenum">
              <a:rPr lang="fi-FI" sz="1200" smtClean="0">
                <a:solidFill>
                  <a:schemeClr val="bg1">
                    <a:lumMod val="65000"/>
                  </a:schemeClr>
                </a:solidFill>
                <a:latin typeface="Open Sans light"/>
                <a:cs typeface="Open Sans light"/>
              </a:rPr>
              <a:pPr algn="l"/>
              <a:t>‹#›</a:t>
            </a:fld>
            <a:endParaRPr lang="fi-FI" sz="1200" dirty="0">
              <a:solidFill>
                <a:schemeClr val="bg1">
                  <a:lumMod val="65000"/>
                </a:schemeClr>
              </a:solidFill>
              <a:latin typeface="Open Sans light"/>
              <a:cs typeface="Open Sans light"/>
            </a:endParaRPr>
          </a:p>
        </p:txBody>
      </p:sp>
      <p:pic>
        <p:nvPicPr>
          <p:cNvPr id="7" name="Kuva 6"/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32741" y="6020645"/>
            <a:ext cx="2100447" cy="7981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3045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60" r:id="rId3"/>
    <p:sldLayoutId id="2147483659" r:id="rId4"/>
    <p:sldLayoutId id="2147483655" r:id="rId5"/>
    <p:sldLayoutId id="2147483662" r:id="rId6"/>
    <p:sldLayoutId id="2147483656" r:id="rId7"/>
    <p:sldLayoutId id="2147483657" r:id="rId8"/>
    <p:sldLayoutId id="2147483661" r:id="rId9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4400" b="0" i="0" kern="1200">
          <a:solidFill>
            <a:srgbClr val="598795"/>
          </a:solidFill>
          <a:latin typeface="Dosis ExtraLight"/>
          <a:ea typeface="+mj-ea"/>
          <a:cs typeface="Dosis ExtraLight"/>
        </a:defRPr>
      </a:lvl1pPr>
    </p:titleStyle>
    <p:bodyStyle>
      <a:lvl1pPr marL="457200" indent="-457200" algn="l" defTabSz="457200" rtl="0" eaLnBrk="1" latinLnBrk="0" hangingPunct="1">
        <a:spcBef>
          <a:spcPct val="20000"/>
        </a:spcBef>
        <a:buClr>
          <a:srgbClr val="598795"/>
        </a:buClr>
        <a:buFont typeface="Arial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Open Sans light"/>
          <a:ea typeface="+mn-ea"/>
          <a:cs typeface="Open Sans light"/>
        </a:defRPr>
      </a:lvl1pPr>
      <a:lvl2pPr marL="914400" indent="-457200" algn="l" defTabSz="457200" rtl="0" eaLnBrk="1" latinLnBrk="0" hangingPunct="1">
        <a:spcBef>
          <a:spcPct val="20000"/>
        </a:spcBef>
        <a:buClr>
          <a:srgbClr val="598795"/>
        </a:buClr>
        <a:buFont typeface="Arial"/>
        <a:buChar char="•"/>
        <a:defRPr sz="2400" kern="1200">
          <a:solidFill>
            <a:schemeClr val="tx1">
              <a:lumMod val="85000"/>
              <a:lumOff val="15000"/>
            </a:schemeClr>
          </a:solidFill>
          <a:latin typeface="Open Sans light"/>
          <a:ea typeface="+mn-ea"/>
          <a:cs typeface="Open Sans light"/>
        </a:defRPr>
      </a:lvl2pPr>
      <a:lvl3pPr marL="1257300" indent="-342900" algn="l" defTabSz="457200" rtl="0" eaLnBrk="1" latinLnBrk="0" hangingPunct="1">
        <a:spcBef>
          <a:spcPct val="20000"/>
        </a:spcBef>
        <a:buClr>
          <a:srgbClr val="598795"/>
        </a:buClr>
        <a:buFont typeface="Arial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Open Sans light"/>
          <a:ea typeface="+mn-ea"/>
          <a:cs typeface="Open Sans light"/>
        </a:defRPr>
      </a:lvl3pPr>
      <a:lvl4pPr marL="1714500" indent="-342900" algn="l" defTabSz="457200" rtl="0" eaLnBrk="1" latinLnBrk="0" hangingPunct="1">
        <a:spcBef>
          <a:spcPct val="20000"/>
        </a:spcBef>
        <a:buClr>
          <a:srgbClr val="598795"/>
        </a:buClr>
        <a:buFont typeface="Arial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Open Sans light"/>
          <a:ea typeface="+mn-ea"/>
          <a:cs typeface="Open Sans light"/>
        </a:defRPr>
      </a:lvl4pPr>
      <a:lvl5pPr marL="2171700" indent="-342900" algn="l" defTabSz="457200" rtl="0" eaLnBrk="1" latinLnBrk="0" hangingPunct="1">
        <a:spcBef>
          <a:spcPct val="20000"/>
        </a:spcBef>
        <a:buClr>
          <a:srgbClr val="598795"/>
        </a:buClr>
        <a:buFont typeface="Arial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Open Sans light"/>
          <a:ea typeface="+mn-ea"/>
          <a:cs typeface="Open Sans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1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Eero Untamala</a:t>
            </a:r>
          </a:p>
          <a:p>
            <a:r>
              <a:rPr lang="fi-FI" dirty="0"/>
              <a:t>Y-Säätiö</a:t>
            </a:r>
          </a:p>
        </p:txBody>
      </p:sp>
      <p:sp>
        <p:nvSpPr>
          <p:cNvPr id="3" name="Otsikko 2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/>
              <a:t>Psykososiaalinen</a:t>
            </a:r>
            <a:r>
              <a:rPr lang="fi-FI" dirty="0"/>
              <a:t> tuki asunnottomien palveluissa ja miten sen voisi ymmärtää</a:t>
            </a:r>
            <a:br>
              <a:rPr lang="fi-FI" dirty="0"/>
            </a:br>
            <a:endParaRPr lang="fi-FI" b="0" dirty="0"/>
          </a:p>
        </p:txBody>
      </p:sp>
    </p:spTree>
    <p:extLst>
      <p:ext uri="{BB962C8B-B14F-4D97-AF65-F5344CB8AC3E}">
        <p14:creationId xmlns:p14="http://schemas.microsoft.com/office/powerpoint/2010/main" val="1640206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8C2A893-6181-9642-B9AA-7C1E0FB0B3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altLang="fi-FI" dirty="0"/>
              <a:t>Vireysvyöhykkeet ja ”sietoikkuna” dialogia ohjaavana tekijänä</a:t>
            </a:r>
            <a:endParaRPr lang="fi-FI" dirty="0"/>
          </a:p>
        </p:txBody>
      </p:sp>
      <p:pic>
        <p:nvPicPr>
          <p:cNvPr id="4" name="Sisällön paikkamerkki 2">
            <a:extLst>
              <a:ext uri="{FF2B5EF4-FFF2-40B4-BE49-F238E27FC236}">
                <a16:creationId xmlns:a16="http://schemas.microsoft.com/office/drawing/2014/main" id="{004EB502-36BB-8F44-AC98-D740F46AA1EF}"/>
              </a:ext>
            </a:extLst>
          </p:cNvPr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1" y="1676400"/>
            <a:ext cx="7604760" cy="46634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uora yhdysviiva 5">
            <a:extLst>
              <a:ext uri="{FF2B5EF4-FFF2-40B4-BE49-F238E27FC236}">
                <a16:creationId xmlns:a16="http://schemas.microsoft.com/office/drawing/2014/main" id="{FE209232-A58D-C940-B167-440023F68C2E}"/>
              </a:ext>
            </a:extLst>
          </p:cNvPr>
          <p:cNvCxnSpPr/>
          <p:nvPr/>
        </p:nvCxnSpPr>
        <p:spPr>
          <a:xfrm>
            <a:off x="944880" y="2880360"/>
            <a:ext cx="90220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uora yhdysviiva 6">
            <a:extLst>
              <a:ext uri="{FF2B5EF4-FFF2-40B4-BE49-F238E27FC236}">
                <a16:creationId xmlns:a16="http://schemas.microsoft.com/office/drawing/2014/main" id="{B7119CAB-8A76-B445-93A7-59CF076A0B4F}"/>
              </a:ext>
            </a:extLst>
          </p:cNvPr>
          <p:cNvCxnSpPr/>
          <p:nvPr/>
        </p:nvCxnSpPr>
        <p:spPr>
          <a:xfrm>
            <a:off x="944880" y="5074920"/>
            <a:ext cx="902208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kstiruutu 7">
            <a:extLst>
              <a:ext uri="{FF2B5EF4-FFF2-40B4-BE49-F238E27FC236}">
                <a16:creationId xmlns:a16="http://schemas.microsoft.com/office/drawing/2014/main" id="{9C59661F-22DB-2844-AAF9-8DBDDC01E004}"/>
              </a:ext>
            </a:extLst>
          </p:cNvPr>
          <p:cNvSpPr txBox="1"/>
          <p:nvPr/>
        </p:nvSpPr>
        <p:spPr>
          <a:xfrm>
            <a:off x="7658127" y="6350116"/>
            <a:ext cx="1546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- Sisko Karinen</a:t>
            </a:r>
          </a:p>
        </p:txBody>
      </p:sp>
    </p:spTree>
    <p:extLst>
      <p:ext uri="{BB962C8B-B14F-4D97-AF65-F5344CB8AC3E}">
        <p14:creationId xmlns:p14="http://schemas.microsoft.com/office/powerpoint/2010/main" val="12876156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5B5F284-44E0-134C-8630-30C9853379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Psykososiaaliseen</a:t>
            </a:r>
            <a:r>
              <a:rPr lang="fi-FI" dirty="0"/>
              <a:t> tukeen vaikuttavia tekijöitä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A4157BE-DEAB-FC42-AE88-21CEACF3EB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/>
              <a:t>Diagnostisoimattomien neuropsykiatristen pulmien yleisyys</a:t>
            </a:r>
          </a:p>
          <a:p>
            <a:pPr lvl="1"/>
            <a:r>
              <a:rPr lang="fi-FI" dirty="0"/>
              <a:t>erilaisuuden ymmärtämisen haasteet</a:t>
            </a:r>
          </a:p>
          <a:p>
            <a:pPr lvl="1"/>
            <a:r>
              <a:rPr lang="fi-FI" dirty="0"/>
              <a:t>Toiminnanohjauksen pulmien, syy-seuraussuhteiden erilaisen logiikan, erilaisen hahmottamisen sekä sosiaalisten tilanteiden aiheuttaman stressitason nousun tuottamat oireilut </a:t>
            </a:r>
          </a:p>
          <a:p>
            <a:pPr marL="457200" lvl="1" indent="0">
              <a:buNone/>
            </a:pPr>
            <a:endParaRPr lang="fi-FI" dirty="0"/>
          </a:p>
          <a:p>
            <a:r>
              <a:rPr lang="fi-FI" dirty="0"/>
              <a:t>Asunnottomuus kriisinäkökulmasta</a:t>
            </a:r>
          </a:p>
          <a:p>
            <a:pPr lvl="1"/>
            <a:r>
              <a:rPr lang="fi-FI" dirty="0"/>
              <a:t>Kun kriisi pitkittyy, se tahtoo mutkistua</a:t>
            </a:r>
          </a:p>
          <a:p>
            <a:pPr lvl="1"/>
            <a:r>
              <a:rPr lang="fi-FI" dirty="0"/>
              <a:t>Kokonaisvaltainen tuki ja vakauttavan arki – tiivis </a:t>
            </a:r>
            <a:r>
              <a:rPr lang="fi-FI" dirty="0" err="1"/>
              <a:t>psykososiaalinen</a:t>
            </a:r>
            <a:r>
              <a:rPr lang="fi-FI" dirty="0"/>
              <a:t> tuki</a:t>
            </a:r>
          </a:p>
          <a:p>
            <a:pPr lvl="1"/>
            <a:r>
              <a:rPr lang="fi-FI" dirty="0"/>
              <a:t>Toimintakyvyn hetkellinen alenema</a:t>
            </a:r>
          </a:p>
          <a:p>
            <a:pPr lvl="1"/>
            <a:r>
              <a:rPr lang="fi-FI" dirty="0"/>
              <a:t>Akuutin kriisin jälkeen tuen tarve selkenee</a:t>
            </a:r>
          </a:p>
          <a:p>
            <a:pPr marL="457200" lvl="1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1008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71C5C4A-60E1-F448-9767-4ADF7F5CE2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…vaikuttavia tekijöitä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D710397C-75A2-E543-A0AD-2F6779A850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i-FI" dirty="0"/>
              <a:t>Perheen ja läheisverkoston huomioiminen</a:t>
            </a:r>
          </a:p>
          <a:p>
            <a:pPr lvl="1"/>
            <a:r>
              <a:rPr lang="fi-FI" dirty="0"/>
              <a:t>Jokainen on jonkun lapsi</a:t>
            </a:r>
          </a:p>
          <a:p>
            <a:pPr lvl="1"/>
            <a:r>
              <a:rPr lang="fi-FI" dirty="0"/>
              <a:t>Vanhemmuus näkyväksi</a:t>
            </a:r>
          </a:p>
          <a:p>
            <a:pPr lvl="1"/>
            <a:r>
              <a:rPr lang="fi-FI" dirty="0"/>
              <a:t>Kätketty vanhemmuus ja traumahistoria niissä</a:t>
            </a:r>
          </a:p>
          <a:p>
            <a:pPr marL="457200" lvl="1" indent="0">
              <a:buNone/>
            </a:pPr>
            <a:endParaRPr lang="fi-FI" dirty="0"/>
          </a:p>
          <a:p>
            <a:r>
              <a:rPr lang="fi-FI" dirty="0"/>
              <a:t>Keskitetty vai hajautettu malli – yhteisöt aina ympärillä</a:t>
            </a:r>
          </a:p>
          <a:p>
            <a:pPr lvl="1"/>
            <a:r>
              <a:rPr lang="fi-FI" dirty="0"/>
              <a:t>Kyky toimia yhteisössä ja liittyä siihen määrittää osaltaan asumisratkaisua</a:t>
            </a:r>
          </a:p>
          <a:p>
            <a:pPr lvl="1"/>
            <a:r>
              <a:rPr lang="fi-FI" dirty="0"/>
              <a:t>Yhteisön sallivuus asumisen persoonallisiin piirteisiin</a:t>
            </a:r>
          </a:p>
          <a:p>
            <a:pPr marL="457200" lvl="1" indent="0">
              <a:buNone/>
            </a:pPr>
            <a:endParaRPr lang="fi-FI" dirty="0"/>
          </a:p>
          <a:p>
            <a:r>
              <a:rPr lang="fi-FI" dirty="0"/>
              <a:t>Saumakohdat asumisessa ja tuessa nostavat </a:t>
            </a:r>
            <a:r>
              <a:rPr lang="fi-FI" dirty="0" err="1"/>
              <a:t>psykososiaalisen</a:t>
            </a:r>
            <a:r>
              <a:rPr lang="fi-FI" dirty="0"/>
              <a:t> tuen tarpeen ainakin hetkeksi</a:t>
            </a:r>
          </a:p>
          <a:p>
            <a:pPr lvl="1"/>
            <a:r>
              <a:rPr lang="fi-FI" dirty="0"/>
              <a:t>Pulmana jäykkyys tarpeen määrittelyssä</a:t>
            </a:r>
          </a:p>
          <a:p>
            <a:pPr marL="457200" lvl="1" indent="0">
              <a:buNone/>
            </a:pPr>
            <a:endParaRPr lang="fi-FI" dirty="0"/>
          </a:p>
          <a:p>
            <a:pPr marL="457200" lvl="1" indent="0">
              <a:buNone/>
            </a:pPr>
            <a:endParaRPr lang="fi-FI" dirty="0"/>
          </a:p>
          <a:p>
            <a:pPr marL="457200" lvl="1" indent="0">
              <a:buNone/>
            </a:pPr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54951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6564795-C622-804E-9A62-E5B917B3C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Psykososiaalinen</a:t>
            </a:r>
            <a:r>
              <a:rPr lang="fi-FI" dirty="0"/>
              <a:t>  ”</a:t>
            </a:r>
            <a:r>
              <a:rPr lang="fi-FI" dirty="0" err="1"/>
              <a:t>sotemylläkässä</a:t>
            </a:r>
            <a:r>
              <a:rPr lang="fi-FI" dirty="0"/>
              <a:t>”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6ACFB48-5E35-A54D-A1D0-47E0CEDB94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/>
              <a:t>Sote</a:t>
            </a:r>
            <a:r>
              <a:rPr lang="fi-FI" dirty="0"/>
              <a:t> ja hallintorakenteen muutoksesta näyttäisi olevan syntynyt pysyvä tila</a:t>
            </a:r>
          </a:p>
          <a:p>
            <a:r>
              <a:rPr lang="fi-FI" dirty="0"/>
              <a:t>Mikäli prosessit ja työtavat nojaavat liiaksi rakenteisiin, ovat ne perusteiltaan muutoksessa jatkuvasti. kehittyminen ja syventäminen kapeutuvat </a:t>
            </a:r>
          </a:p>
          <a:p>
            <a:r>
              <a:rPr lang="fi-FI" dirty="0"/>
              <a:t>Työtavat ovat oltava avoimia, dialogisia ja verkostomaisia, että ne toimivat rakenteellisesti muuntuvassa ympäristössä </a:t>
            </a:r>
          </a:p>
          <a:p>
            <a:pPr lvl="1"/>
            <a:r>
              <a:rPr lang="fi-FI" dirty="0"/>
              <a:t>” </a:t>
            </a:r>
            <a:r>
              <a:rPr lang="fi-FI" dirty="0" err="1"/>
              <a:t>ymmärrettyiksi</a:t>
            </a:r>
            <a:r>
              <a:rPr lang="fi-FI" dirty="0"/>
              <a:t> tulemista edistäviä rajanylityksiä”</a:t>
            </a:r>
          </a:p>
        </p:txBody>
      </p:sp>
    </p:spTree>
    <p:extLst>
      <p:ext uri="{BB962C8B-B14F-4D97-AF65-F5344CB8AC3E}">
        <p14:creationId xmlns:p14="http://schemas.microsoft.com/office/powerpoint/2010/main" val="399402484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429EB0-2881-ED40-9D66-1DDB767CE9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Onnistunut </a:t>
            </a:r>
            <a:r>
              <a:rPr lang="fi-FI" dirty="0" err="1"/>
              <a:t>psykososiaalinen</a:t>
            </a:r>
            <a:r>
              <a:rPr lang="fi-FI" dirty="0"/>
              <a:t> tuki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B79E0072-00C7-E647-ACF9-2BFC717BB12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357447">
            <a:off x="609599" y="1438562"/>
            <a:ext cx="3260035" cy="4346713"/>
          </a:xfrm>
          <a:prstGeom prst="rect">
            <a:avLst/>
          </a:prstGeom>
          <a:effectLst>
            <a:softEdge rad="76200"/>
          </a:effectLst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D641F74C-9BB0-BF42-AFE3-5D3AF7B233C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68010">
            <a:off x="5467016" y="1406112"/>
            <a:ext cx="3260863" cy="4347817"/>
          </a:xfrm>
          <a:prstGeom prst="rect">
            <a:avLst/>
          </a:prstGeom>
          <a:effectLst>
            <a:softEdge rad="76200"/>
          </a:effectLst>
        </p:spPr>
      </p:pic>
      <p:sp>
        <p:nvSpPr>
          <p:cNvPr id="8" name="Tekstiruutu 7">
            <a:extLst>
              <a:ext uri="{FF2B5EF4-FFF2-40B4-BE49-F238E27FC236}">
                <a16:creationId xmlns:a16="http://schemas.microsoft.com/office/drawing/2014/main" id="{5F59A814-0C49-E047-B738-B9A0EA42F4BC}"/>
              </a:ext>
            </a:extLst>
          </p:cNvPr>
          <p:cNvSpPr txBox="1"/>
          <p:nvPr/>
        </p:nvSpPr>
        <p:spPr>
          <a:xfrm>
            <a:off x="3491605" y="5970446"/>
            <a:ext cx="36058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Dialogi, luottamus, toivo</a:t>
            </a:r>
          </a:p>
        </p:txBody>
      </p:sp>
      <p:sp>
        <p:nvSpPr>
          <p:cNvPr id="9" name="Ellipsi 8">
            <a:extLst>
              <a:ext uri="{FF2B5EF4-FFF2-40B4-BE49-F238E27FC236}">
                <a16:creationId xmlns:a16="http://schemas.microsoft.com/office/drawing/2014/main" id="{57683606-0821-A44A-A303-1F7085F3B748}"/>
              </a:ext>
            </a:extLst>
          </p:cNvPr>
          <p:cNvSpPr/>
          <p:nvPr/>
        </p:nvSpPr>
        <p:spPr>
          <a:xfrm>
            <a:off x="1199394" y="5830985"/>
            <a:ext cx="6982768" cy="864715"/>
          </a:xfrm>
          <a:prstGeom prst="ellipse">
            <a:avLst/>
          </a:prstGeom>
          <a:solidFill>
            <a:schemeClr val="tx2">
              <a:lumMod val="60000"/>
              <a:lumOff val="40000"/>
              <a:alpha val="17000"/>
            </a:schemeClr>
          </a:solidFill>
          <a:ln w="6350"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655073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F4B205CD-E37B-5340-B7A7-30689CAD4D5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991322" y="2593410"/>
            <a:ext cx="9858375" cy="1524000"/>
          </a:xfrm>
        </p:spPr>
        <p:txBody>
          <a:bodyPr/>
          <a:lstStyle/>
          <a:p>
            <a:r>
              <a:rPr lang="fi-FI" sz="2400" dirty="0"/>
              <a:t>”…</a:t>
            </a:r>
            <a:r>
              <a:rPr lang="fi-FI" sz="2400" dirty="0" err="1"/>
              <a:t>Psykososiaalinen</a:t>
            </a:r>
            <a:r>
              <a:rPr lang="fi-FI" sz="2400" dirty="0"/>
              <a:t> voi teoriassa merkitä hyvin erilaisia asioita aina kotitöiden opettelusta monen vuoden terapiaan tai yksilökohtaisesta sosiaalityöstä internetissä toteutettuun luentoon…” Antti Weckroth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325529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2039018-A6E1-6040-B232-E16013963D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Psykososiaalinen</a:t>
            </a:r>
            <a:r>
              <a:rPr lang="fi-FI" dirty="0"/>
              <a:t> lääketieteessä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5E944DB-446D-E747-BB97-6473A4BC0B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err="1"/>
              <a:t>Psykososiaalinen</a:t>
            </a:r>
            <a:r>
              <a:rPr lang="fi-FI" dirty="0"/>
              <a:t> – käsite lääketieteeseen 1970-luvun lopussa ja vakiintuu 1980-l puolella </a:t>
            </a:r>
          </a:p>
          <a:p>
            <a:r>
              <a:rPr lang="fi-FI" dirty="0"/>
              <a:t>Tutkimuksia skitsofreniaa sairastavien </a:t>
            </a:r>
            <a:r>
              <a:rPr lang="fi-FI" dirty="0" err="1"/>
              <a:t>psykoksosiaalisesta</a:t>
            </a:r>
            <a:r>
              <a:rPr lang="fi-FI" dirty="0"/>
              <a:t> kehityksestä</a:t>
            </a:r>
          </a:p>
          <a:p>
            <a:r>
              <a:rPr lang="fi-FI" dirty="0"/>
              <a:t>Taustalla psykodynaaminen viitekehys, jonka avulla kuvataan yksilön kehityksellisiä tekijöitä ja traumatisoitumista suhteessa lähiyhteisöön</a:t>
            </a:r>
          </a:p>
          <a:p>
            <a:pPr lvl="1"/>
            <a:r>
              <a:rPr lang="fi-FI" dirty="0"/>
              <a:t>Tutkimuksissa tarkasteltiin mm. potilaan </a:t>
            </a:r>
            <a:r>
              <a:rPr lang="fi-FI" dirty="0" err="1"/>
              <a:t>psykososiaalista</a:t>
            </a:r>
            <a:r>
              <a:rPr lang="fi-FI" dirty="0"/>
              <a:t> selviytymistä suhteessa somaattisiin sairauksiin,  psyykkiseen tilaan, perhetilanteeseen, sosioekonomiseen tilanteeseen, toimeentuloon ja työtilanteeseen. </a:t>
            </a:r>
          </a:p>
          <a:p>
            <a:r>
              <a:rPr lang="fi-FI" dirty="0"/>
              <a:t>1980-luvulla toteutettu Skitsofreniapotilaiden hoidon kehittämisohjelmaa</a:t>
            </a:r>
          </a:p>
          <a:p>
            <a:pPr lvl="1"/>
            <a:r>
              <a:rPr lang="fi-FI" dirty="0"/>
              <a:t>Laitoshoidon purkaminen avohoitoon painottuvaksi. </a:t>
            </a:r>
          </a:p>
          <a:p>
            <a:pPr lvl="1"/>
            <a:r>
              <a:rPr lang="fi-FI" dirty="0"/>
              <a:t>Ratkaisuksi raporteissa esitetään kokonaisvaltaista kuntoutusta , joka sisältää biolääketieteelliset ja psykoterapeuttiset hoidot sekä sosiaalisen tuen</a:t>
            </a:r>
          </a:p>
          <a:p>
            <a:pPr lvl="1"/>
            <a:r>
              <a:rPr lang="fi-FI" dirty="0"/>
              <a:t>Psykoosityöryhmät (Alanen: Tarpeenmukaisen hoidon malli), Keroputaan työryhmä (Seikkula, avoimen dialogin malli)</a:t>
            </a:r>
          </a:p>
          <a:p>
            <a:pPr lvl="1"/>
            <a:r>
              <a:rPr lang="fi-FI" dirty="0"/>
              <a:t>Klubitalot Suomeen</a:t>
            </a:r>
          </a:p>
          <a:p>
            <a:r>
              <a:rPr lang="fi-FI" dirty="0"/>
              <a:t>Vuosituhannen vaihteessa </a:t>
            </a:r>
            <a:r>
              <a:rPr lang="fi-FI" dirty="0" err="1"/>
              <a:t>Psykososiaalinen</a:t>
            </a:r>
            <a:r>
              <a:rPr lang="fi-FI" dirty="0"/>
              <a:t> rinnastetaan sosiaalisen kanssa </a:t>
            </a:r>
            <a:r>
              <a:rPr lang="fi-FI" dirty="0" err="1"/>
              <a:t>medikaalisen</a:t>
            </a:r>
            <a:r>
              <a:rPr lang="fi-FI" dirty="0"/>
              <a:t> mallin haastajana</a:t>
            </a:r>
          </a:p>
          <a:p>
            <a:pPr marL="0" indent="0">
              <a:buNone/>
            </a:pPr>
            <a:endParaRPr lang="fi-FI" dirty="0"/>
          </a:p>
          <a:p>
            <a:pPr lvl="1"/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861126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197DCCD-3A57-5747-96E8-61CCDCA8F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Psykososiaalinen</a:t>
            </a:r>
            <a:r>
              <a:rPr lang="fi-FI" dirty="0"/>
              <a:t> sosiaalityössä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ABFE86E-0C40-F64C-93CF-DB57693EAB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err="1"/>
              <a:t>Psykososiaalinen</a:t>
            </a:r>
            <a:r>
              <a:rPr lang="fi-FI" dirty="0"/>
              <a:t> – käsitteistö yleistynyt 1990-luvun alusta alkaen</a:t>
            </a:r>
          </a:p>
          <a:p>
            <a:r>
              <a:rPr lang="fi-FI" dirty="0"/>
              <a:t>Tausta amerikkalaisessa Case </a:t>
            </a:r>
            <a:r>
              <a:rPr lang="fi-FI" dirty="0" err="1"/>
              <a:t>work</a:t>
            </a:r>
            <a:r>
              <a:rPr lang="fi-FI" dirty="0"/>
              <a:t>-traditiossa ja yksilökohtaisen sosiaalityön menetelmissä </a:t>
            </a:r>
          </a:p>
          <a:p>
            <a:r>
              <a:rPr lang="fi-FI" dirty="0" err="1"/>
              <a:t>Psykososiaalinen</a:t>
            </a:r>
            <a:r>
              <a:rPr lang="fi-FI" dirty="0"/>
              <a:t> työ on yksi sosiaalityön orientaatiotapa, jossa korostuu terapeuttisuus ja psykologinen tieto työskenneltäessä syrjäytyneiden ihmisten kanssa (Granfelt)</a:t>
            </a:r>
          </a:p>
          <a:p>
            <a:r>
              <a:rPr lang="fi-FI" dirty="0"/>
              <a:t>Käsitteellä yhteiskunnallinen sidos, jolloin työskentelyn kohteena eivät ole vain yksilö ongelmineen, vaan myös köyhyyttä ja huono-osaisuutta tuottavat rakenteet (Granfelt)</a:t>
            </a:r>
          </a:p>
          <a:p>
            <a:r>
              <a:rPr lang="fi-FI" dirty="0" err="1"/>
              <a:t>Psykososiaalisen</a:t>
            </a:r>
            <a:r>
              <a:rPr lang="fi-FI" dirty="0"/>
              <a:t> työn kolmijako (Granfelt) </a:t>
            </a:r>
          </a:p>
          <a:p>
            <a:pPr lvl="1"/>
            <a:r>
              <a:rPr lang="fi-FI" dirty="0"/>
              <a:t>Intrapsyykkinen, ihmisen minuutta vahvistava taso; Tietoisuus elämäntilanteesta ja toiveista</a:t>
            </a:r>
          </a:p>
          <a:p>
            <a:pPr lvl="1"/>
            <a:r>
              <a:rPr lang="fi-FI" dirty="0" err="1"/>
              <a:t>Interpsyykkinen</a:t>
            </a:r>
            <a:r>
              <a:rPr lang="fi-FI" dirty="0"/>
              <a:t>; yksilön perheen ja lähiyhteisön rakenteet ja niissä tapahtuvat prosessit</a:t>
            </a:r>
          </a:p>
          <a:p>
            <a:pPr lvl="1"/>
            <a:r>
              <a:rPr lang="fi-FI" dirty="0"/>
              <a:t>Rakenteellinen taso; tavoitteena vahvistaa ja tukea yksilön omia edellytyksiä osallista riittävällä tavalla yhteiskunnan toimintoihin sekä selventää sitä, kuinka yhteiskunnan eri prosessit voivat vaikuttaa häneen ja hänen sosiaalisiin suhteisiin</a:t>
            </a:r>
          </a:p>
          <a:p>
            <a:r>
              <a:rPr lang="fi-FI" dirty="0" err="1"/>
              <a:t>Psykososiaalinen</a:t>
            </a:r>
            <a:r>
              <a:rPr lang="fi-FI" dirty="0"/>
              <a:t> viittaa myös verkostoissa tapahtuviin, </a:t>
            </a:r>
            <a:r>
              <a:rPr lang="fi-FI" dirty="0" err="1"/>
              <a:t>ymmärrettyiksi</a:t>
            </a:r>
            <a:r>
              <a:rPr lang="fi-FI" dirty="0"/>
              <a:t> tulemista edistäviin rajanylityksiin. (Seikkula &amp; </a:t>
            </a:r>
            <a:r>
              <a:rPr lang="fi-FI" dirty="0" err="1"/>
              <a:t>Arnkil</a:t>
            </a:r>
            <a:r>
              <a:rPr lang="fi-FI" dirty="0"/>
              <a:t>)</a:t>
            </a:r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5475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llipsi 14">
            <a:extLst>
              <a:ext uri="{FF2B5EF4-FFF2-40B4-BE49-F238E27FC236}">
                <a16:creationId xmlns:a16="http://schemas.microsoft.com/office/drawing/2014/main" id="{24FE83C9-E625-8743-BED5-DC96DCE43F74}"/>
              </a:ext>
            </a:extLst>
          </p:cNvPr>
          <p:cNvSpPr/>
          <p:nvPr/>
        </p:nvSpPr>
        <p:spPr>
          <a:xfrm rot="16200000">
            <a:off x="4807656" y="1725870"/>
            <a:ext cx="2145197" cy="7500894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accent5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357780C1-571C-F64D-9520-9469B8912B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err="1"/>
              <a:t>Psykososiaalinen</a:t>
            </a:r>
            <a:r>
              <a:rPr lang="fi-FI" dirty="0"/>
              <a:t> tuki asunnottomien palveluissa</a:t>
            </a:r>
          </a:p>
        </p:txBody>
      </p:sp>
      <p:sp>
        <p:nvSpPr>
          <p:cNvPr id="4" name="Ellipsi 3">
            <a:extLst>
              <a:ext uri="{FF2B5EF4-FFF2-40B4-BE49-F238E27FC236}">
                <a16:creationId xmlns:a16="http://schemas.microsoft.com/office/drawing/2014/main" id="{F2F46D05-1D01-0B49-AE44-B1F9DAA24B88}"/>
              </a:ext>
            </a:extLst>
          </p:cNvPr>
          <p:cNvSpPr/>
          <p:nvPr/>
        </p:nvSpPr>
        <p:spPr>
          <a:xfrm rot="19112793">
            <a:off x="2944667" y="1777187"/>
            <a:ext cx="2592637" cy="482562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6" name="Ellipsi 5">
            <a:extLst>
              <a:ext uri="{FF2B5EF4-FFF2-40B4-BE49-F238E27FC236}">
                <a16:creationId xmlns:a16="http://schemas.microsoft.com/office/drawing/2014/main" id="{C76CB9F9-C232-344E-8318-BEB1D4874BA7}"/>
              </a:ext>
            </a:extLst>
          </p:cNvPr>
          <p:cNvSpPr/>
          <p:nvPr/>
        </p:nvSpPr>
        <p:spPr>
          <a:xfrm rot="2581151">
            <a:off x="5935620" y="1791066"/>
            <a:ext cx="2592637" cy="4882312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dirty="0"/>
          </a:p>
        </p:txBody>
      </p:sp>
      <p:sp>
        <p:nvSpPr>
          <p:cNvPr id="7" name="Tekstiruutu 6">
            <a:extLst>
              <a:ext uri="{FF2B5EF4-FFF2-40B4-BE49-F238E27FC236}">
                <a16:creationId xmlns:a16="http://schemas.microsoft.com/office/drawing/2014/main" id="{BCC10972-B144-A142-BF5F-9FD138C1B238}"/>
              </a:ext>
            </a:extLst>
          </p:cNvPr>
          <p:cNvSpPr txBox="1"/>
          <p:nvPr/>
        </p:nvSpPr>
        <p:spPr>
          <a:xfrm>
            <a:off x="2439979" y="2529172"/>
            <a:ext cx="18010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Psykososiaalinen</a:t>
            </a:r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</a:p>
          <a:p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lääketieteessä</a:t>
            </a:r>
          </a:p>
        </p:txBody>
      </p:sp>
      <p:sp>
        <p:nvSpPr>
          <p:cNvPr id="8" name="Tekstiruutu 7">
            <a:extLst>
              <a:ext uri="{FF2B5EF4-FFF2-40B4-BE49-F238E27FC236}">
                <a16:creationId xmlns:a16="http://schemas.microsoft.com/office/drawing/2014/main" id="{9C05AF94-AAA1-644E-8AF0-7E87DDB6482F}"/>
              </a:ext>
            </a:extLst>
          </p:cNvPr>
          <p:cNvSpPr txBox="1"/>
          <p:nvPr/>
        </p:nvSpPr>
        <p:spPr>
          <a:xfrm>
            <a:off x="7133766" y="2572543"/>
            <a:ext cx="1748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Psykososiaalinen</a:t>
            </a:r>
            <a:endParaRPr lang="fi-FI" dirty="0">
              <a:solidFill>
                <a:schemeClr val="tx1">
                  <a:lumMod val="85000"/>
                  <a:lumOff val="1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fi-FI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sosiaalityössä</a:t>
            </a:r>
          </a:p>
        </p:txBody>
      </p:sp>
      <p:sp>
        <p:nvSpPr>
          <p:cNvPr id="9" name="Ellipsi 8">
            <a:extLst>
              <a:ext uri="{FF2B5EF4-FFF2-40B4-BE49-F238E27FC236}">
                <a16:creationId xmlns:a16="http://schemas.microsoft.com/office/drawing/2014/main" id="{B24E0748-C7C4-1A4A-AC72-53453CC60CB3}"/>
              </a:ext>
            </a:extLst>
          </p:cNvPr>
          <p:cNvSpPr/>
          <p:nvPr/>
        </p:nvSpPr>
        <p:spPr>
          <a:xfrm rot="21373865">
            <a:off x="4571277" y="1421637"/>
            <a:ext cx="1173485" cy="4161115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1" name="Tekstiruutu 10">
            <a:extLst>
              <a:ext uri="{FF2B5EF4-FFF2-40B4-BE49-F238E27FC236}">
                <a16:creationId xmlns:a16="http://schemas.microsoft.com/office/drawing/2014/main" id="{AB96EDFC-48CD-4242-98F9-6952D76E8795}"/>
              </a:ext>
            </a:extLst>
          </p:cNvPr>
          <p:cNvSpPr txBox="1"/>
          <p:nvPr/>
        </p:nvSpPr>
        <p:spPr>
          <a:xfrm>
            <a:off x="4710233" y="1563026"/>
            <a:ext cx="14633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4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Psykososiaalinen</a:t>
            </a:r>
            <a:endParaRPr lang="fi-FI" sz="1400" dirty="0">
              <a:solidFill>
                <a:schemeClr val="tx1">
                  <a:lumMod val="85000"/>
                  <a:lumOff val="1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fi-FI" sz="14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kasvatustieteessä</a:t>
            </a:r>
          </a:p>
        </p:txBody>
      </p:sp>
      <p:sp>
        <p:nvSpPr>
          <p:cNvPr id="12" name="Ellipsi 11">
            <a:extLst>
              <a:ext uri="{FF2B5EF4-FFF2-40B4-BE49-F238E27FC236}">
                <a16:creationId xmlns:a16="http://schemas.microsoft.com/office/drawing/2014/main" id="{88B37427-27F2-9B4B-8486-1CDF9E205BD5}"/>
              </a:ext>
            </a:extLst>
          </p:cNvPr>
          <p:cNvSpPr/>
          <p:nvPr/>
        </p:nvSpPr>
        <p:spPr>
          <a:xfrm rot="763424">
            <a:off x="5648294" y="2047886"/>
            <a:ext cx="736346" cy="2734586"/>
          </a:xfrm>
          <a:prstGeom prst="ellipse">
            <a:avLst/>
          </a:prstGeom>
          <a:noFill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3" name="Tekstiruutu 12">
            <a:extLst>
              <a:ext uri="{FF2B5EF4-FFF2-40B4-BE49-F238E27FC236}">
                <a16:creationId xmlns:a16="http://schemas.microsoft.com/office/drawing/2014/main" id="{5898C756-02AC-4441-B15B-309619925964}"/>
              </a:ext>
            </a:extLst>
          </p:cNvPr>
          <p:cNvSpPr txBox="1"/>
          <p:nvPr/>
        </p:nvSpPr>
        <p:spPr>
          <a:xfrm>
            <a:off x="6139483" y="1968766"/>
            <a:ext cx="146963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sz="120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Psykososiaalinen</a:t>
            </a:r>
            <a:endParaRPr lang="fi-FI" sz="1200" dirty="0">
              <a:solidFill>
                <a:schemeClr val="tx1">
                  <a:lumMod val="85000"/>
                  <a:lumOff val="15000"/>
                </a:schemeClr>
              </a:solidFill>
              <a:latin typeface="Open Sans" charset="0"/>
              <a:ea typeface="Open Sans" charset="0"/>
              <a:cs typeface="Open Sans" charset="0"/>
            </a:endParaRPr>
          </a:p>
          <a:p>
            <a:r>
              <a:rPr lang="fi-FI" sz="1200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kehityspsykologiassa</a:t>
            </a:r>
          </a:p>
        </p:txBody>
      </p:sp>
      <p:sp>
        <p:nvSpPr>
          <p:cNvPr id="16" name="Tekstiruutu 15">
            <a:extLst>
              <a:ext uri="{FF2B5EF4-FFF2-40B4-BE49-F238E27FC236}">
                <a16:creationId xmlns:a16="http://schemas.microsoft.com/office/drawing/2014/main" id="{29CB2AE5-63E9-CB4D-BBB5-5153BC1DDA90}"/>
              </a:ext>
            </a:extLst>
          </p:cNvPr>
          <p:cNvSpPr txBox="1"/>
          <p:nvPr/>
        </p:nvSpPr>
        <p:spPr>
          <a:xfrm>
            <a:off x="594859" y="4829987"/>
            <a:ext cx="274562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i-FI" b="1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Psykososiaalinen</a:t>
            </a:r>
            <a:r>
              <a:rPr lang="fi-FI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 </a:t>
            </a:r>
          </a:p>
          <a:p>
            <a:r>
              <a:rPr lang="fi-FI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en Sans" charset="0"/>
                <a:ea typeface="Open Sans" charset="0"/>
                <a:cs typeface="Open Sans" charset="0"/>
              </a:rPr>
              <a:t>asunnottomien palveluissa</a:t>
            </a:r>
          </a:p>
        </p:txBody>
      </p:sp>
    </p:spTree>
    <p:extLst>
      <p:ext uri="{BB962C8B-B14F-4D97-AF65-F5344CB8AC3E}">
        <p14:creationId xmlns:p14="http://schemas.microsoft.com/office/powerpoint/2010/main" val="40907956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n paikkamerkki 1">
            <a:extLst>
              <a:ext uri="{FF2B5EF4-FFF2-40B4-BE49-F238E27FC236}">
                <a16:creationId xmlns:a16="http://schemas.microsoft.com/office/drawing/2014/main" id="{B513508F-5915-E348-BB88-73500ECF7FFA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i-FI" sz="2400" i="1" dirty="0"/>
              <a:t>”…Asumispalveluyksikön toiminta-ajatuksena on mahdollistaa pitkäaikaisasunnottomille ihmisarvoinen elämä, johon olennaisena osana kuuluu asunto, kokemus osallisuudesta omaan elämään, yhteisöön ja yhteiskuntaan…” </a:t>
            </a:r>
            <a:r>
              <a:rPr lang="fi-FI" sz="2400" dirty="0"/>
              <a:t>Pelastusarmeija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544514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6E818CE-F046-2241-A18C-C1E12F877F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/>
              <a:t>Asumispalvelujen murros </a:t>
            </a:r>
            <a:br>
              <a:rPr lang="fi-FI" dirty="0"/>
            </a:br>
            <a:r>
              <a:rPr lang="fi-FI" dirty="0"/>
              <a:t>– asuntoloista  asumispalveluyksiköiksi 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D124E36-DA7B-C744-9442-F95DD8689D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err="1"/>
              <a:t>Psykososiaalisen</a:t>
            </a:r>
            <a:r>
              <a:rPr lang="fi-FI" dirty="0"/>
              <a:t> tuen kolme tasoa: yksilö, yhteisö, yhteiskunta</a:t>
            </a:r>
          </a:p>
          <a:p>
            <a:r>
              <a:rPr lang="fi-FI" dirty="0"/>
              <a:t>Asunto ensin – periaate</a:t>
            </a:r>
          </a:p>
          <a:p>
            <a:r>
              <a:rPr lang="fi-FI" dirty="0"/>
              <a:t>Moniammatillinen henkilökunta</a:t>
            </a:r>
          </a:p>
          <a:p>
            <a:r>
              <a:rPr lang="fi-FI" dirty="0"/>
              <a:t>Asettuminen asiakkaan asemaan – käytännöt uusiksi</a:t>
            </a:r>
          </a:p>
          <a:p>
            <a:r>
              <a:rPr lang="fi-FI" dirty="0"/>
              <a:t>Ihmisen hyväksyminen sellaisena kuin hän on</a:t>
            </a:r>
          </a:p>
          <a:p>
            <a:pPr lvl="1"/>
            <a:r>
              <a:rPr lang="fi-FI" dirty="0"/>
              <a:t>Asumisen mahdollistaminen ja haittoja vähentävä työote lähtökohtana</a:t>
            </a:r>
          </a:p>
          <a:p>
            <a:r>
              <a:rPr lang="fi-FI" dirty="0"/>
              <a:t>Tietoisuus luottamuspääoman puutteen merkityksestä ja sen hitaasta lisääntymisestä</a:t>
            </a:r>
          </a:p>
          <a:p>
            <a:r>
              <a:rPr lang="fi-FI" dirty="0"/>
              <a:t>Syrjäyttävästä yhteisöstä osallistavaksi yhteisöksi</a:t>
            </a:r>
          </a:p>
          <a:p>
            <a:pPr lvl="1"/>
            <a:r>
              <a:rPr lang="fi-FI" dirty="0"/>
              <a:t>”jos et voi voittaa vihollistasi, liity siihen”</a:t>
            </a:r>
          </a:p>
          <a:p>
            <a:r>
              <a:rPr lang="fi-FI" dirty="0"/>
              <a:t>Yhteisökasvatuksen periaatteella toimiva matalan kynnyksen työtoiminta </a:t>
            </a:r>
          </a:p>
          <a:p>
            <a:r>
              <a:rPr lang="fi-FI" dirty="0"/>
              <a:t>”Puuttuminen syrjäyttäviin rakenteisiin” – asuntolat lakkautettiin</a:t>
            </a:r>
          </a:p>
          <a:p>
            <a:pPr lvl="1"/>
            <a:r>
              <a:rPr lang="fi-FI" dirty="0"/>
              <a:t>Tilapäismajoittajasta </a:t>
            </a:r>
            <a:r>
              <a:rPr lang="fi-FI" dirty="0" err="1"/>
              <a:t>sos.huoltolain</a:t>
            </a:r>
            <a:r>
              <a:rPr lang="fi-FI" dirty="0"/>
              <a:t> mukaiseksi toimijaksi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24175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BC981A3-5D9E-9C45-BBFB-CE40E0E10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dirty="0" err="1"/>
              <a:t>Psykososiaaliseen</a:t>
            </a:r>
            <a:r>
              <a:rPr lang="fi-FI" dirty="0"/>
              <a:t> tukeen vaikuttavia tekijöitä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BCAA5D1-ED16-9B40-BFCD-6B1EF9395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/>
              <a:t>Kaikki alkaa dialogista – pyrkimys vuorovaikutukseen asukkaan kanssa </a:t>
            </a:r>
          </a:p>
          <a:p>
            <a:pPr lvl="1"/>
            <a:r>
              <a:rPr lang="fi-FI" dirty="0"/>
              <a:t>Yhteisen tutkimisen periaatteet, jaettu asiantuntijuus</a:t>
            </a:r>
          </a:p>
          <a:p>
            <a:pPr lvl="1"/>
            <a:r>
              <a:rPr lang="fi-FI" dirty="0"/>
              <a:t>Matalan kynnyksen dialogisuus – liitytään siihen, mikä on ihmiselle tärkeä</a:t>
            </a:r>
          </a:p>
          <a:p>
            <a:pPr lvl="1"/>
            <a:r>
              <a:rPr lang="fi-FI" dirty="0"/>
              <a:t>Avun tarve ja avun saaminen ei ole lähtökohtaisesti </a:t>
            </a:r>
            <a:r>
              <a:rPr lang="fi-FI" dirty="0" err="1"/>
              <a:t>voimaannuttava</a:t>
            </a:r>
            <a:r>
              <a:rPr lang="fi-FI" dirty="0"/>
              <a:t> kokemus</a:t>
            </a:r>
          </a:p>
          <a:p>
            <a:pPr marL="457200" lvl="1" indent="0">
              <a:buNone/>
            </a:pPr>
            <a:endParaRPr lang="fi-FI" dirty="0"/>
          </a:p>
          <a:p>
            <a:r>
              <a:rPr lang="fi-FI" dirty="0"/>
              <a:t>Yhteisöä ei voi ohittaa - sen voima on aina suurempi kuin yksittäisen väliintulon voima</a:t>
            </a:r>
          </a:p>
          <a:p>
            <a:pPr lvl="1"/>
            <a:r>
              <a:rPr lang="fi-FI" dirty="0"/>
              <a:t>Yhteisö osaksi </a:t>
            </a:r>
            <a:r>
              <a:rPr lang="fi-FI" dirty="0" err="1"/>
              <a:t>psykososiaalista</a:t>
            </a:r>
            <a:r>
              <a:rPr lang="fi-FI" dirty="0"/>
              <a:t> tukea ja kuntoutusta</a:t>
            </a:r>
          </a:p>
          <a:p>
            <a:pPr lvl="1"/>
            <a:endParaRPr lang="fi-FI" dirty="0"/>
          </a:p>
          <a:p>
            <a:r>
              <a:rPr lang="fi-FI" dirty="0"/>
              <a:t>Työn ja matalan kynnyksen toiminnan merkitys </a:t>
            </a:r>
          </a:p>
          <a:p>
            <a:pPr lvl="1"/>
            <a:r>
              <a:rPr lang="fi-FI" dirty="0"/>
              <a:t>Arjen jäsentäjänä, mielentilan vakauttajana</a:t>
            </a:r>
          </a:p>
          <a:p>
            <a:pPr lvl="1"/>
            <a:r>
              <a:rPr lang="fi-FI" dirty="0"/>
              <a:t>Taloudellisen toimeentulon lisääjänä</a:t>
            </a:r>
          </a:p>
          <a:p>
            <a:pPr lvl="1"/>
            <a:r>
              <a:rPr lang="fi-FI" dirty="0"/>
              <a:t>Osallisuuden kokemuksen tuojana</a:t>
            </a:r>
          </a:p>
          <a:p>
            <a:pPr lvl="1"/>
            <a:r>
              <a:rPr lang="fi-FI" dirty="0"/>
              <a:t>Luo pohjan työntekijän ja asukkaan dialogille</a:t>
            </a:r>
          </a:p>
          <a:p>
            <a:endParaRPr lang="fi-FI" dirty="0"/>
          </a:p>
          <a:p>
            <a:pPr lvl="1"/>
            <a:endParaRPr lang="fi-FI" dirty="0"/>
          </a:p>
          <a:p>
            <a:pPr marL="0" indent="0">
              <a:buNone/>
            </a:pPr>
            <a:endParaRPr lang="fi-FI" dirty="0"/>
          </a:p>
          <a:p>
            <a:pPr lvl="1"/>
            <a:endParaRPr lang="fi-FI" dirty="0"/>
          </a:p>
          <a:p>
            <a:endParaRPr lang="fi-FI" dirty="0"/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2509264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CABDD04-DEEA-6D46-8111-9D8A5C6D3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Psykososiaaliseen</a:t>
            </a:r>
            <a:r>
              <a:rPr lang="fi-FI" dirty="0"/>
              <a:t> tukeen vaikuttavia tekijöitä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933515A-9868-0244-910A-7283FA8C6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i-FI" dirty="0"/>
              <a:t>Tietoisuus luottamuspääoman puutteen merkityksestä ja sen hitaasta lisääntymisestä</a:t>
            </a:r>
          </a:p>
          <a:p>
            <a:pPr lvl="1"/>
            <a:r>
              <a:rPr lang="fi-FI" dirty="0"/>
              <a:t>”Ellemme varmuudella tiedä, kuinka tulee käymään, olettakaamme, että kaikki käy hyvin” Mauno </a:t>
            </a:r>
            <a:r>
              <a:rPr lang="fi-FI" dirty="0" err="1"/>
              <a:t>koivisto</a:t>
            </a:r>
            <a:endParaRPr lang="fi-FI" dirty="0"/>
          </a:p>
          <a:p>
            <a:pPr marL="457200" lvl="1" indent="0">
              <a:buNone/>
            </a:pPr>
            <a:endParaRPr lang="fi-FI" dirty="0"/>
          </a:p>
          <a:p>
            <a:r>
              <a:rPr lang="fi-FI" dirty="0"/>
              <a:t>Traumahistorian ja muun </a:t>
            </a:r>
            <a:r>
              <a:rPr lang="fi-FI" dirty="0" err="1"/>
              <a:t>ärimmäisen</a:t>
            </a:r>
            <a:r>
              <a:rPr lang="fi-FI" dirty="0"/>
              <a:t> henkilökohtaisen merkitys vuorovaikutuksessa</a:t>
            </a:r>
          </a:p>
          <a:p>
            <a:pPr lvl="1"/>
            <a:r>
              <a:rPr lang="fi-FI" dirty="0"/>
              <a:t>Ihminen ei opi uhkaamalla -&gt; toimiminen ”sietoikkunassa”, </a:t>
            </a:r>
          </a:p>
          <a:p>
            <a:pPr lvl="1"/>
            <a:r>
              <a:rPr lang="fi-FI" dirty="0"/>
              <a:t>Traumahistoria ja luottamuspääoman ohuus kapeuttavat sietoikkunaa -&gt;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50822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Y-säätiö esityspohja">
  <a:themeElements>
    <a:clrScheme name="Y-säätiö">
      <a:dk1>
        <a:srgbClr val="333333"/>
      </a:dk1>
      <a:lt1>
        <a:srgbClr val="FFFFFF"/>
      </a:lt1>
      <a:dk2>
        <a:srgbClr val="598795"/>
      </a:dk2>
      <a:lt2>
        <a:srgbClr val="EEECE1"/>
      </a:lt2>
      <a:accent1>
        <a:srgbClr val="598795"/>
      </a:accent1>
      <a:accent2>
        <a:srgbClr val="D7D941"/>
      </a:accent2>
      <a:accent3>
        <a:srgbClr val="CA4476"/>
      </a:accent3>
      <a:accent4>
        <a:srgbClr val="E6AF3B"/>
      </a:accent4>
      <a:accent5>
        <a:srgbClr val="94BFB0"/>
      </a:accent5>
      <a:accent6>
        <a:srgbClr val="DA8C88"/>
      </a:accent6>
      <a:hlink>
        <a:srgbClr val="CA4476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dirty="0" err="1" smtClean="0">
            <a:solidFill>
              <a:schemeClr val="tx1">
                <a:lumMod val="85000"/>
                <a:lumOff val="15000"/>
              </a:schemeClr>
            </a:solidFill>
            <a:latin typeface="Open Sans" charset="0"/>
            <a:ea typeface="Open Sans" charset="0"/>
            <a:cs typeface="Open Sans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Y-Säätiö-Esityspohja" id="{D3BEE5A8-B898-5E44-B1B4-573A72CA7C7F}" vid="{8073159E-9401-C142-9777-93C4922BE1FD}"/>
    </a:ext>
  </a:extLst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Y-Säätiö-Esityspohja</Template>
  <TotalTime>1101</TotalTime>
  <Words>625</Words>
  <Application>Microsoft Office PowerPoint</Application>
  <PresentationFormat>Laajakuva</PresentationFormat>
  <Paragraphs>111</Paragraphs>
  <Slides>14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14</vt:i4>
      </vt:variant>
    </vt:vector>
  </HeadingPairs>
  <TitlesOfParts>
    <vt:vector size="20" baseType="lpstr">
      <vt:lpstr>Arial</vt:lpstr>
      <vt:lpstr>Calibri</vt:lpstr>
      <vt:lpstr>Dosis ExtraLight</vt:lpstr>
      <vt:lpstr>Open Sans</vt:lpstr>
      <vt:lpstr>Open Sans light</vt:lpstr>
      <vt:lpstr>Y-säätiö esityspohja</vt:lpstr>
      <vt:lpstr>Psykososiaalinen tuki asunnottomien palveluissa ja miten sen voisi ymmärtää </vt:lpstr>
      <vt:lpstr>PowerPoint-esitys</vt:lpstr>
      <vt:lpstr>Psykososiaalinen lääketieteessä</vt:lpstr>
      <vt:lpstr>Psykososiaalinen sosiaalityössä</vt:lpstr>
      <vt:lpstr>Psykososiaalinen tuki asunnottomien palveluissa</vt:lpstr>
      <vt:lpstr>PowerPoint-esitys</vt:lpstr>
      <vt:lpstr>Asumispalvelujen murros  – asuntoloista  asumispalveluyksiköiksi </vt:lpstr>
      <vt:lpstr>Psykososiaaliseen tukeen vaikuttavia tekijöitä</vt:lpstr>
      <vt:lpstr>Psykososiaaliseen tukeen vaikuttavia tekijöitä</vt:lpstr>
      <vt:lpstr>Vireysvyöhykkeet ja ”sietoikkuna” dialogia ohjaavana tekijänä</vt:lpstr>
      <vt:lpstr>Psykososiaaliseen tukeen vaikuttavia tekijöitä</vt:lpstr>
      <vt:lpstr>…vaikuttavia tekijöitä</vt:lpstr>
      <vt:lpstr>Psykososiaalinen  ”sotemylläkässä”</vt:lpstr>
      <vt:lpstr>Onnistunut psykososiaalinen tuki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Uuras -projektisuunnitelma 2018-2020</dc:title>
  <dc:creator>Mervi Gruenewaldt Von</dc:creator>
  <cp:lastModifiedBy>Piia Vuorinen</cp:lastModifiedBy>
  <cp:revision>103</cp:revision>
  <dcterms:created xsi:type="dcterms:W3CDTF">2018-01-18T14:37:25Z</dcterms:created>
  <dcterms:modified xsi:type="dcterms:W3CDTF">2018-03-14T13:35:24Z</dcterms:modified>
</cp:coreProperties>
</file>