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8" r:id="rId2"/>
    <p:sldId id="257" r:id="rId3"/>
    <p:sldId id="265" r:id="rId4"/>
    <p:sldId id="260" r:id="rId5"/>
    <p:sldId id="267" r:id="rId6"/>
    <p:sldId id="261" r:id="rId7"/>
    <p:sldId id="266" r:id="rId8"/>
    <p:sldId id="259" r:id="rId9"/>
    <p:sldId id="262" r:id="rId10"/>
    <p:sldId id="268" r:id="rId1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FF"/>
    <a:srgbClr val="FBFBFF"/>
    <a:srgbClr val="EBEBFF"/>
    <a:srgbClr val="CCCCFF"/>
    <a:srgbClr val="CCECFF"/>
    <a:srgbClr val="CEEAB0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1C95-11E6-4F2A-A289-E88B04C0B51A}" type="datetimeFigureOut">
              <a:rPr lang="fi-FI" smtClean="0"/>
              <a:t>13.11.2018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A2CBE-7A04-49DD-8914-4A6613726668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193BD1-2B5E-4BFF-9426-4461001866B9}" type="slidenum">
              <a:rPr lang="fi-FI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i-FI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Otsikk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 smtClean="0"/>
              <a:t>Muokkaa alaotsikon perustyyliä napsautt.</a:t>
            </a:r>
            <a:endParaRPr kumimoji="0" lang="en-US"/>
          </a:p>
        </p:txBody>
      </p:sp>
      <p:sp>
        <p:nvSpPr>
          <p:cNvPr id="16" name="Päivämäärän paikkamerkki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8D928-F287-484B-8961-46590EEE2CF7}" type="datetime1">
              <a:rPr lang="fi-FI" smtClean="0"/>
              <a:t>13.11.2018</a:t>
            </a:fld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D7B24-B064-4DB5-83B0-51429187BCDC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360EE-5572-48A5-9A69-AB6FB19B1F31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7" name="Sisällön paikkamerkk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2B384-039E-45C4-B288-1E726578F162}" type="datetime1">
              <a:rPr lang="fi-FI" smtClean="0"/>
              <a:t>13.11.2018</a:t>
            </a:fld>
            <a:endParaRPr lang="fi-FI"/>
          </a:p>
        </p:txBody>
      </p:sp>
      <p:sp>
        <p:nvSpPr>
          <p:cNvPr id="19" name="Alatunnisteen paikkamerk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kstin paikkamerkki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9" name="Päivämäärän paikkamerkki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46F3-ECEE-4BA7-B7E1-4B9CE0FA2840}" type="datetime1">
              <a:rPr lang="fi-FI" smtClean="0"/>
              <a:t>13.11.2018</a:t>
            </a:fld>
            <a:endParaRPr lang="fi-FI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tsikk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1" name="Päivämäärän paikkamerkki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DA9FF-580F-41D2-91E6-C0C87FC8EE6C}" type="datetime1">
              <a:rPr lang="fi-FI" smtClean="0"/>
              <a:t>13.11.2018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tsikk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3" name="Tekstin paikkamerkki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25" name="Tekstin paikkamerkki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8" name="Sisällön paikkamerkk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6F544-CC5D-45D3-8768-FD7EEB1F2D11}" type="datetime1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 yhdysviiv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tsikk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12" name="Päivämäärän paikkamerkki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4BC49-5940-409E-B430-F0DD323D25CA}" type="datetime1">
              <a:rPr lang="fi-FI" smtClean="0"/>
              <a:t>13.11.2018</a:t>
            </a:fld>
            <a:endParaRPr lang="fi-FI"/>
          </a:p>
        </p:txBody>
      </p:sp>
      <p:sp>
        <p:nvSpPr>
          <p:cNvPr id="21" name="Alatunnisteen paikkamerk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6500E-EB70-4CA1-8340-26176D313455}" type="datetime1">
              <a:rPr lang="fi-FI" smtClean="0"/>
              <a:t>13.11.2018</a:t>
            </a:fld>
            <a:endParaRPr lang="fi-FI"/>
          </a:p>
        </p:txBody>
      </p:sp>
      <p:sp>
        <p:nvSpPr>
          <p:cNvPr id="24" name="Alatunnisteen paikkamerk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 yhdysviiv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tsikk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i-FI" smtClean="0"/>
              <a:t>Muokkaa tekstin perustyylejä napsauttamalla</a:t>
            </a:r>
          </a:p>
          <a:p>
            <a:pPr lvl="1" eaLnBrk="1" latinLnBrk="0" hangingPunct="1"/>
            <a:r>
              <a:rPr lang="fi-FI" smtClean="0"/>
              <a:t>toinen taso</a:t>
            </a:r>
          </a:p>
          <a:p>
            <a:pPr lvl="2" eaLnBrk="1" latinLnBrk="0" hangingPunct="1"/>
            <a:r>
              <a:rPr lang="fi-FI" smtClean="0"/>
              <a:t>kolmas taso</a:t>
            </a:r>
          </a:p>
          <a:p>
            <a:pPr lvl="3" eaLnBrk="1" latinLnBrk="0" hangingPunct="1"/>
            <a:r>
              <a:rPr lang="fi-FI" smtClean="0"/>
              <a:t>neljäs taso</a:t>
            </a:r>
          </a:p>
          <a:p>
            <a:pPr lvl="4" eaLnBrk="1" latinLnBrk="0" hangingPunct="1"/>
            <a:r>
              <a:rPr lang="fi-FI" smtClean="0"/>
              <a:t>viides taso</a:t>
            </a:r>
            <a:endParaRPr kumimoji="0" lang="en-US"/>
          </a:p>
        </p:txBody>
      </p:sp>
      <p:sp>
        <p:nvSpPr>
          <p:cNvPr id="25" name="Päivämäärän paikkamerkki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A84FE-0161-4219-B14D-7A1F018740D6}" type="datetime1">
              <a:rPr lang="fi-FI" smtClean="0"/>
              <a:t>13.11.2018</a:t>
            </a:fld>
            <a:endParaRPr lang="fi-FI"/>
          </a:p>
        </p:txBody>
      </p:sp>
      <p:sp>
        <p:nvSpPr>
          <p:cNvPr id="29" name="Alatunnisteen paikkamerk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i-FI" smtClean="0"/>
              <a:t>Lisää kuva napsauttamalla kuvaketta</a:t>
            </a:r>
            <a:endParaRPr kumimoji="0" lang="en-US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602C-4D00-4CA9-87D5-A46048A60838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31" name="Dian numeron paikkamerkki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26" name="Tekstin paikkamerkki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 yhdysviiv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 smtClean="0"/>
              <a:t>Muokkaa tekstin perustyylejä napsauttamalla</a:t>
            </a:r>
          </a:p>
          <a:p>
            <a:pPr lvl="1" eaLnBrk="1" latinLnBrk="0" hangingPunct="1"/>
            <a:r>
              <a:rPr kumimoji="0" lang="fi-FI" smtClean="0"/>
              <a:t>toinen taso</a:t>
            </a:r>
          </a:p>
          <a:p>
            <a:pPr lvl="2" eaLnBrk="1" latinLnBrk="0" hangingPunct="1"/>
            <a:r>
              <a:rPr kumimoji="0" lang="fi-FI" smtClean="0"/>
              <a:t>kolmas taso</a:t>
            </a:r>
          </a:p>
          <a:p>
            <a:pPr lvl="3" eaLnBrk="1" latinLnBrk="0" hangingPunct="1"/>
            <a:r>
              <a:rPr kumimoji="0" lang="fi-FI" smtClean="0"/>
              <a:t>neljäs taso</a:t>
            </a:r>
          </a:p>
          <a:p>
            <a:pPr lvl="4" eaLnBrk="1" latinLnBrk="0" hangingPunct="1"/>
            <a:r>
              <a:rPr kumimoji="0" lang="fi-FI" smtClean="0"/>
              <a:t>viides taso</a:t>
            </a:r>
            <a:endParaRPr kumimoji="0" lang="en-US"/>
          </a:p>
        </p:txBody>
      </p:sp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5FFFC2-0AAE-4247-A1C5-B18FF0A254C0}" type="datetime1">
              <a:rPr lang="fi-FI" smtClean="0"/>
              <a:t>13.11.2018</a:t>
            </a:fld>
            <a:endParaRPr lang="fi-FI"/>
          </a:p>
        </p:txBody>
      </p:sp>
      <p:sp>
        <p:nvSpPr>
          <p:cNvPr id="28" name="Alatunnisteen paikkamerk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4A277E-0414-480B-A89D-C396F25CC15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on paikkamerkki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i-FI" smtClean="0"/>
              <a:t>Muokkaa perustyyl. napsautt.</a:t>
            </a:r>
            <a:endParaRPr kumimoji="0" lang="en-US"/>
          </a:p>
        </p:txBody>
      </p:sp>
      <p:sp>
        <p:nvSpPr>
          <p:cNvPr id="9" name="Suora yhdysviiv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uora yhdysviiv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152127"/>
          </a:xfrm>
        </p:spPr>
        <p:txBody>
          <a:bodyPr>
            <a:normAutofit/>
          </a:bodyPr>
          <a:lstStyle/>
          <a:p>
            <a:r>
              <a:rPr lang="fi-FI" dirty="0" smtClean="0"/>
              <a:t>Suomen Romaniyhdistys ry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>
            <a:normAutofit/>
          </a:bodyPr>
          <a:lstStyle/>
          <a:p>
            <a:endParaRPr lang="fi-FI" sz="1800" dirty="0" smtClean="0"/>
          </a:p>
          <a:p>
            <a:endParaRPr lang="fi-FI" sz="1800" dirty="0"/>
          </a:p>
          <a:p>
            <a:endParaRPr lang="fi-FI" sz="1800" dirty="0" smtClean="0"/>
          </a:p>
          <a:p>
            <a:endParaRPr lang="fi-FI" sz="1800" dirty="0"/>
          </a:p>
          <a:p>
            <a:endParaRPr lang="fi-FI" sz="1800" dirty="0" smtClean="0"/>
          </a:p>
          <a:p>
            <a:endParaRPr lang="fi-FI" sz="1800" dirty="0"/>
          </a:p>
          <a:p>
            <a:endParaRPr lang="fi-FI" sz="1800" dirty="0" smtClean="0"/>
          </a:p>
          <a:p>
            <a:r>
              <a:rPr lang="fi-FI" sz="1800" dirty="0" smtClean="0"/>
              <a:t>Sitoutumaton</a:t>
            </a:r>
            <a:r>
              <a:rPr lang="fi-FI" sz="1800" dirty="0" smtClean="0"/>
              <a:t>, valtakunnallinen, perustettu 1967</a:t>
            </a:r>
          </a:p>
          <a:p>
            <a:r>
              <a:rPr lang="fi-FI" sz="1800" dirty="0" err="1" smtClean="0"/>
              <a:t>Ba</a:t>
            </a:r>
            <a:r>
              <a:rPr lang="fi-FI" sz="1800" dirty="0" err="1" smtClean="0">
                <a:latin typeface="Calibri"/>
                <a:cs typeface="Calibri"/>
              </a:rPr>
              <a:t>ȟ</a:t>
            </a:r>
            <a:r>
              <a:rPr lang="fi-FI" sz="1800" dirty="0" err="1" smtClean="0"/>
              <a:t>talo</a:t>
            </a:r>
            <a:r>
              <a:rPr lang="fi-FI" sz="1800" dirty="0" smtClean="0"/>
              <a:t> </a:t>
            </a:r>
            <a:r>
              <a:rPr lang="fi-FI" sz="1800" dirty="0" err="1" smtClean="0"/>
              <a:t>phuuriba-</a:t>
            </a:r>
            <a:r>
              <a:rPr lang="fi-FI" sz="1800" dirty="0" smtClean="0"/>
              <a:t> vanhustyön projekti RAY</a:t>
            </a:r>
          </a:p>
          <a:p>
            <a:r>
              <a:rPr lang="fi-FI" sz="1800" dirty="0" smtClean="0"/>
              <a:t>Au mensa </a:t>
            </a:r>
            <a:r>
              <a:rPr lang="fi-FI" sz="1800" dirty="0" smtClean="0"/>
              <a:t>IV </a:t>
            </a:r>
            <a:r>
              <a:rPr lang="fi-FI" sz="1800" dirty="0" smtClean="0"/>
              <a:t>-nuorisotyön projekti </a:t>
            </a:r>
            <a:r>
              <a:rPr lang="fi-FI" sz="1800" dirty="0" smtClean="0"/>
              <a:t>OKM</a:t>
            </a:r>
          </a:p>
          <a:p>
            <a:r>
              <a:rPr lang="fi-FI" sz="1800" dirty="0" smtClean="0"/>
              <a:t>Toimisto sijaitsee Pasilassa: neuvonta ja asiantuntijapalvelut.</a:t>
            </a:r>
            <a:endParaRPr lang="fi-FI" sz="1800" dirty="0" smtClean="0"/>
          </a:p>
          <a:p>
            <a:endParaRPr lang="fi-FI" sz="1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556792"/>
            <a:ext cx="4176463" cy="213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5589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pic>
        <p:nvPicPr>
          <p:cNvPr id="3" name="Picture 2" descr="http://cdn.simplesite.com/i/52/da/283163831063075410/i283163839550355917._rsw480h360_szw480h360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5287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4C4AA"/>
          </a:solidFill>
        </p:spPr>
        <p:txBody>
          <a:bodyPr/>
          <a:lstStyle/>
          <a:p>
            <a:r>
              <a:rPr lang="fi-FI" smtClean="0"/>
              <a:t>Romanit maailmassa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E6F2AC">
              <a:alpha val="72156"/>
            </a:srgbClr>
          </a:solidFill>
          <a:ln>
            <a:solidFill>
              <a:srgbClr val="E6F2AC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dirty="0" smtClean="0"/>
              <a:t>Suomessa asuu n.10-12000 romania. Ruotsissa asuu lisäksi n.3-4000 Suomen Romania. Edestakaista muuttoliikettä on paljon.  </a:t>
            </a:r>
          </a:p>
          <a:p>
            <a:pPr>
              <a:lnSpc>
                <a:spcPct val="80000"/>
              </a:lnSpc>
            </a:pPr>
            <a:r>
              <a:rPr lang="fi-FI" sz="2400" dirty="0" smtClean="0"/>
              <a:t>Euroopassa asuu n.10 miljoonaa romania ja maailmassa 20 milj. </a:t>
            </a:r>
          </a:p>
          <a:p>
            <a:pPr>
              <a:lnSpc>
                <a:spcPct val="80000"/>
              </a:lnSpc>
            </a:pPr>
            <a:r>
              <a:rPr lang="fi-FI" sz="2400" dirty="0" smtClean="0"/>
              <a:t>Kaikkialla romaneita yhdistää kiertävään elämään perustuva historia, romanikieli, vähemmistöasema sekä puhtauteen, häveliäisyyteen ja vanhusten kunnioitukseen liittyvät tavat</a:t>
            </a:r>
          </a:p>
          <a:p>
            <a:pPr>
              <a:lnSpc>
                <a:spcPct val="80000"/>
              </a:lnSpc>
            </a:pPr>
            <a:r>
              <a:rPr lang="fi-FI" sz="2400" dirty="0" smtClean="0"/>
              <a:t>Romanikieli on sukua hindille ja sanskritille ja kielitutkimuksen perusteella romanien alkukotina pidetään Luoteis- / Pohjois-Intiaa</a:t>
            </a:r>
            <a:r>
              <a:rPr lang="fi-FI" sz="24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fi-FI" sz="2400" dirty="0" smtClean="0"/>
              <a:t>Romanit ovat lähtöisin Intiasta, vaikkeivät ole intialaisia. Nykyisen </a:t>
            </a:r>
            <a:r>
              <a:rPr lang="fi-FI" sz="2400" dirty="0"/>
              <a:t>E</a:t>
            </a:r>
            <a:r>
              <a:rPr lang="fi-FI" sz="2400" dirty="0" smtClean="0"/>
              <a:t>uroopan alueelle he saapuivat 1100-luvulla</a:t>
            </a:r>
            <a:endParaRPr lang="fi-FI" sz="1200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59233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20688"/>
            <a:ext cx="8686800" cy="674712"/>
          </a:xfrm>
          <a:solidFill>
            <a:srgbClr val="BBE0E3"/>
          </a:solidFill>
        </p:spPr>
        <p:txBody>
          <a:bodyPr/>
          <a:lstStyle/>
          <a:p>
            <a:r>
              <a:rPr lang="fi-FI" dirty="0" smtClean="0"/>
              <a:t>Romanit Suomessa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E6F2AC"/>
          </a:solidFill>
          <a:ln>
            <a:solidFill>
              <a:srgbClr val="99FF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400" dirty="0" smtClean="0"/>
              <a:t>Suomeen romanit saapuivat v. </a:t>
            </a:r>
            <a:r>
              <a:rPr lang="fi-FI" sz="2400" dirty="0" smtClean="0"/>
              <a:t>1512 </a:t>
            </a:r>
            <a:r>
              <a:rPr lang="fi-FI" sz="2400" dirty="0" smtClean="0"/>
              <a:t>Ruotsin kautta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Viranomaishistoria on vaihdellut torjunnasta hävitykseen, kontrollista assimilaatioon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Vasta 1956-luvulla alettiin romanien asemaan tehdä merkittäviä parannuksia (Romaniasiain neuvottelukunta)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Myös romanien oma järjestäytyminen ja kulttuurin avautuminen alkoi </a:t>
            </a:r>
            <a:r>
              <a:rPr lang="fi-FI" sz="2400" dirty="0" smtClean="0"/>
              <a:t>60-luvulla, </a:t>
            </a:r>
            <a:r>
              <a:rPr lang="fi-FI" sz="2400" dirty="0"/>
              <a:t>S</a:t>
            </a:r>
            <a:r>
              <a:rPr lang="fi-FI" sz="2400" dirty="0" smtClean="0"/>
              <a:t>uomen Romaniyhdistys</a:t>
            </a:r>
            <a:endParaRPr lang="fi-FI" sz="2400" dirty="0" smtClean="0"/>
          </a:p>
          <a:p>
            <a:pPr>
              <a:lnSpc>
                <a:spcPct val="90000"/>
              </a:lnSpc>
            </a:pPr>
            <a:r>
              <a:rPr lang="fi-FI" sz="2400" dirty="0" smtClean="0"/>
              <a:t>Suomen romanien sosiaalisissa oloissa tapahtui merkittävä muutos 70-luvulla, jolloin romaneille avautui mahdollisuus kunnalliseen </a:t>
            </a:r>
            <a:r>
              <a:rPr lang="fi-FI" sz="2400" dirty="0" smtClean="0"/>
              <a:t>asumiseen, (1985 kiertävä elämä päättyy)</a:t>
            </a:r>
            <a:endParaRPr lang="fi-FI" sz="2400" dirty="0" smtClean="0"/>
          </a:p>
          <a:p>
            <a:pPr>
              <a:lnSpc>
                <a:spcPct val="90000"/>
              </a:lnSpc>
            </a:pPr>
            <a:r>
              <a:rPr lang="fi-FI" sz="2400" dirty="0" smtClean="0"/>
              <a:t>Pysyvän asumisen myötä avautui myös </a:t>
            </a:r>
            <a:r>
              <a:rPr lang="fi-FI" sz="2400" dirty="0" smtClean="0"/>
              <a:t>mahdollisuus sosiaaliturvaan ja </a:t>
            </a:r>
            <a:r>
              <a:rPr lang="fi-FI" sz="2400" dirty="0" smtClean="0"/>
              <a:t>koko väestöä koskevaan koulutukseen</a:t>
            </a:r>
          </a:p>
          <a:p>
            <a:pPr>
              <a:lnSpc>
                <a:spcPct val="90000"/>
              </a:lnSpc>
            </a:pPr>
            <a:endParaRPr lang="fi-FI" sz="2400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7270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3"/>
            <a:ext cx="6264696" cy="397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48680"/>
            <a:ext cx="8686800" cy="864096"/>
          </a:xfrm>
          <a:solidFill>
            <a:srgbClr val="F4C4AA"/>
          </a:solidFill>
        </p:spPr>
        <p:txBody>
          <a:bodyPr>
            <a:normAutofit fontScale="90000"/>
          </a:bodyPr>
          <a:lstStyle/>
          <a:p>
            <a:r>
              <a:rPr lang="fi-FI" sz="3200" dirty="0" smtClean="0"/>
              <a:t>De patti </a:t>
            </a:r>
            <a:r>
              <a:rPr lang="fi-FI" sz="3200" dirty="0" err="1" smtClean="0"/>
              <a:t>phuurideske</a:t>
            </a:r>
            <a:r>
              <a:rPr lang="fi-FI" sz="3200" dirty="0" smtClean="0"/>
              <a:t> –</a:t>
            </a:r>
            <a:r>
              <a:rPr lang="fi-FI" sz="3200" dirty="0" err="1" smtClean="0"/>
              <a:t>douva</a:t>
            </a:r>
            <a:r>
              <a:rPr lang="fi-FI" sz="3200" dirty="0" smtClean="0"/>
              <a:t> </a:t>
            </a:r>
            <a:r>
              <a:rPr lang="fi-FI" sz="3200" dirty="0" err="1" smtClean="0"/>
              <a:t>hin</a:t>
            </a:r>
            <a:r>
              <a:rPr lang="fi-FI" sz="3200" dirty="0" smtClean="0"/>
              <a:t> </a:t>
            </a:r>
            <a:r>
              <a:rPr lang="fi-FI" sz="3200" dirty="0" err="1" smtClean="0"/>
              <a:t>goodjiba</a:t>
            </a:r>
            <a:r>
              <a:rPr lang="fi-FI" sz="3200" dirty="0" smtClean="0"/>
              <a:t> </a:t>
            </a:r>
            <a:br>
              <a:rPr lang="fi-FI" sz="3200" dirty="0" smtClean="0"/>
            </a:br>
            <a:r>
              <a:rPr lang="fi-FI" sz="3200" dirty="0" smtClean="0"/>
              <a:t>Anna kunnia vanhukselle –se on viisautta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72816"/>
            <a:ext cx="8686800" cy="4608512"/>
          </a:xfrm>
          <a:solidFill>
            <a:srgbClr val="BBE0E3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2400" dirty="0" smtClean="0"/>
              <a:t>Romanikulttuurin peruspilareita ovat: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Vanhojen ihmisten kunnioittaminen – vanhuksilla on viisaus ja elämänkokemus –suullinen historia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Häveliäisyyteen liittyvät tavat – määrittävät eri sukupuolten ja eri ikäisten välistä kanssakäymistä</a:t>
            </a:r>
          </a:p>
          <a:p>
            <a:pPr>
              <a:lnSpc>
                <a:spcPct val="90000"/>
              </a:lnSpc>
            </a:pPr>
            <a:r>
              <a:rPr lang="fi-FI" sz="2400" dirty="0" smtClean="0"/>
              <a:t>Puhtauteen liittyvät tavat – konkreettinen ja symbolinen/rituaalinen puhtauskäsitys – määrittävät esineisiin ja asioihin kohdistuvaa puhtautta sekä ryhmän sisäistä käytöstä ja hierarkiaa että korostavat tapojen ja kunnioituksen </a:t>
            </a:r>
            <a:r>
              <a:rPr lang="fi-FI" sz="2400" dirty="0" smtClean="0"/>
              <a:t>merkityksiä. Asiat ovat puhtaita tai likaisia paikasta tai tavoista riippuen </a:t>
            </a:r>
            <a:endParaRPr lang="fi-FI" sz="2400" dirty="0" smtClean="0"/>
          </a:p>
          <a:p>
            <a:pPr>
              <a:lnSpc>
                <a:spcPct val="90000"/>
              </a:lnSpc>
            </a:pPr>
            <a:r>
              <a:rPr lang="fi-FI" sz="2400" dirty="0" smtClean="0"/>
              <a:t>Romanikulttuuri on yhteisöllistä ja kollektiivista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xmlns="" val="228852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447847" cy="4563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CEEAB0"/>
          </a:solidFill>
        </p:spPr>
        <p:txBody>
          <a:bodyPr/>
          <a:lstStyle/>
          <a:p>
            <a:r>
              <a:rPr lang="fi-FI" dirty="0" smtClean="0"/>
              <a:t>Romanien asuminen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rgbClr val="EBEBFF"/>
          </a:solidFill>
        </p:spPr>
        <p:txBody>
          <a:bodyPr>
            <a:normAutofit fontScale="70000" lnSpcReduction="20000"/>
          </a:bodyPr>
          <a:lstStyle/>
          <a:p>
            <a:r>
              <a:rPr lang="fi-FI" dirty="0" smtClean="0"/>
              <a:t>Erityisasuntolailla velvoitettiin kunnan asuttamaan romanit , tarjolla oli halpakorkoista lainaa asuntojen kunnostamiseen. Romanit saivat asuntolainaa, jonka valtio takasi. N.400 perhettä hankkia asunnon lainalla.</a:t>
            </a:r>
          </a:p>
          <a:p>
            <a:r>
              <a:rPr lang="fi-FI" dirty="0" smtClean="0"/>
              <a:t>Pääkaupunkiseudulla arvioidaan asuvan n.3000 romania, ja loput eri puolilla Suomea</a:t>
            </a:r>
          </a:p>
          <a:p>
            <a:r>
              <a:rPr lang="fi-FI" dirty="0" smtClean="0"/>
              <a:t>Suurin osa romaneista asuu kunnallisissa asunnoissa, mutta paikkakunnasta riippuen omistusasunnoissa.</a:t>
            </a:r>
          </a:p>
          <a:p>
            <a:r>
              <a:rPr lang="fi-FI" dirty="0" smtClean="0"/>
              <a:t>Asunnon saantiin vaikuttavat tekijät: sosio-ekonominen tilanne on heikko, työttömyysaste korkea sekä syrjintä yksityisellä puolella</a:t>
            </a:r>
          </a:p>
          <a:p>
            <a:r>
              <a:rPr lang="fi-FI" dirty="0" smtClean="0"/>
              <a:t>Monissa kunnissa toimii kaupunkityöryhmä, jossa on myös asuntoasioita käsitellään</a:t>
            </a:r>
          </a:p>
          <a:p>
            <a:r>
              <a:rPr lang="fi-FI" dirty="0" smtClean="0"/>
              <a:t>Romanikulttuurin erityispiirteet vaikuttavat asunnon vastaanottoon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solidFill>
            <a:srgbClr val="CDCDFF"/>
          </a:solidFill>
        </p:spPr>
        <p:txBody>
          <a:bodyPr/>
          <a:lstStyle/>
          <a:p>
            <a:r>
              <a:rPr lang="fi-FI" dirty="0" smtClean="0"/>
              <a:t>Erityispiirteet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fi-FI" dirty="0" smtClean="0"/>
              <a:t>Väistämisvelvollisuus: sukujen välinen vakava väkivaltainen yhteenotto, useimmiten tappo. Sen seurauksena tekijän suku muuttaa pois paikkakunnalta, jonka jälkeen suvut eivät voi enää </a:t>
            </a:r>
            <a:r>
              <a:rPr lang="fi-FI" dirty="0" smtClean="0"/>
              <a:t>kohdata </a:t>
            </a:r>
            <a:r>
              <a:rPr lang="fi-FI" dirty="0" smtClean="0"/>
              <a:t>samoilla paikoilla. Tämä vaikuttaa asuinpaikan valintaan.</a:t>
            </a:r>
          </a:p>
          <a:p>
            <a:r>
              <a:rPr lang="fi-FI" dirty="0" smtClean="0"/>
              <a:t>Muuttolupaa oli aiemmin tapana pyytää paikkakunnalla pidempään asuneilta romaneilta, nykyään osa romaneista estää muiden pääsyn liian lähelle.</a:t>
            </a:r>
          </a:p>
          <a:p>
            <a:r>
              <a:rPr lang="fi-FI" dirty="0" smtClean="0"/>
              <a:t>Romanien puhtaussääntöjen mukaan nuoremmat romanit eivät voi olla tai asua vanhempien romanien yläpuolella. Asuntoa toivotaan myös useimmiten 1.kerroksesta </a:t>
            </a:r>
          </a:p>
          <a:p>
            <a:r>
              <a:rPr lang="fi-FI" dirty="0" smtClean="0"/>
              <a:t>Lisäksi asuntojen huonejärjestelyissä on suvuista riippuen erilaisia toiveita, WC ja keittiön sijainti, keittiö ja makuuhuoneet, ei saunan alapuolella yms. </a:t>
            </a:r>
          </a:p>
          <a:p>
            <a:r>
              <a:rPr lang="fi-FI" dirty="0" smtClean="0"/>
              <a:t>Yleensä romanit pitävät asunnot hyvässä kunnossa, mutta valitettavan usein syrjäytyneet/huumeongelmaiset romanit eivät välitä vuokranmaksusta eivätkä siisteydestä.</a:t>
            </a:r>
          </a:p>
          <a:p>
            <a:r>
              <a:rPr lang="fi-FI" dirty="0" smtClean="0"/>
              <a:t>Yleisesti ottaen romanien asuntoasiat ovat hyvällä tolalla.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Romanit ja asuminen, Päivi Majaniemi  Suomen Romaniyhdistys ry</a:t>
            </a:r>
            <a:endParaRPr lang="fi-F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ellus">
  <a:themeElements>
    <a:clrScheme name="Vaellu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aellu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aellu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558</Words>
  <Application>Microsoft Office PowerPoint</Application>
  <PresentationFormat>Näytössä katseltava diaesitys (4:3)</PresentationFormat>
  <Paragraphs>56</Paragraphs>
  <Slides>10</Slides>
  <Notes>1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Vaellus</vt:lpstr>
      <vt:lpstr>Suomen Romaniyhdistys ry</vt:lpstr>
      <vt:lpstr>Romanit maailmassa</vt:lpstr>
      <vt:lpstr>Dia 3</vt:lpstr>
      <vt:lpstr>Romanit Suomessa</vt:lpstr>
      <vt:lpstr>Dia 5</vt:lpstr>
      <vt:lpstr>De patti phuurideske –douva hin goodjiba  Anna kunnia vanhukselle –se on viisautta</vt:lpstr>
      <vt:lpstr>Dia 7</vt:lpstr>
      <vt:lpstr>Romanien asuminen</vt:lpstr>
      <vt:lpstr>Erityispiirteet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Romaniyhdistys ry</dc:title>
  <dc:creator>SRY TOIMISTO</dc:creator>
  <cp:lastModifiedBy>SRY TOIMISTO</cp:lastModifiedBy>
  <cp:revision>6</cp:revision>
  <dcterms:created xsi:type="dcterms:W3CDTF">2018-11-13T14:32:41Z</dcterms:created>
  <dcterms:modified xsi:type="dcterms:W3CDTF">2018-11-13T15:37:58Z</dcterms:modified>
</cp:coreProperties>
</file>